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7" r:id="rId3"/>
    <p:sldId id="278" r:id="rId4"/>
    <p:sldId id="276" r:id="rId5"/>
    <p:sldId id="270" r:id="rId6"/>
    <p:sldId id="271" r:id="rId7"/>
    <p:sldId id="272" r:id="rId8"/>
    <p:sldId id="369" r:id="rId9"/>
    <p:sldId id="370" r:id="rId10"/>
    <p:sldId id="372" r:id="rId11"/>
    <p:sldId id="373" r:id="rId12"/>
    <p:sldId id="371" r:id="rId13"/>
    <p:sldId id="380" r:id="rId14"/>
    <p:sldId id="374" r:id="rId15"/>
    <p:sldId id="381" r:id="rId16"/>
    <p:sldId id="378" r:id="rId17"/>
    <p:sldId id="273" r:id="rId18"/>
    <p:sldId id="379" r:id="rId19"/>
    <p:sldId id="274" r:id="rId20"/>
    <p:sldId id="282" r:id="rId21"/>
    <p:sldId id="280" r:id="rId22"/>
    <p:sldId id="257" r:id="rId23"/>
    <p:sldId id="375" r:id="rId24"/>
    <p:sldId id="376" r:id="rId25"/>
    <p:sldId id="281" r:id="rId26"/>
    <p:sldId id="377" r:id="rId27"/>
    <p:sldId id="275" r:id="rId2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858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7323A-F87A-4F48-8116-B00650728BC3}" type="datetimeFigureOut">
              <a:rPr lang="sk-SK" smtClean="0"/>
              <a:t>3. 6. 2016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E4EF5-7370-41E7-A6C0-4468598B64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977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altLang="sk-SK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14BB73-87BA-4E33-9BA0-A8E0D2EC1415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2333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EA98-C545-4E34-942B-6FB275FEDA93}" type="datetimeFigureOut">
              <a:rPr lang="sk-SK" smtClean="0"/>
              <a:t>3. 6. 2016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3F02-B0AC-4886-8FAC-4BDF9BAD75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898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EA98-C545-4E34-942B-6FB275FEDA93}" type="datetimeFigureOut">
              <a:rPr lang="sk-SK" smtClean="0"/>
              <a:t>3. 6. 2016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3F02-B0AC-4886-8FAC-4BDF9BAD75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847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EA98-C545-4E34-942B-6FB275FEDA93}" type="datetimeFigureOut">
              <a:rPr lang="sk-SK" smtClean="0"/>
              <a:t>3. 6. 2016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3F02-B0AC-4886-8FAC-4BDF9BAD75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164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EA98-C545-4E34-942B-6FB275FEDA93}" type="datetimeFigureOut">
              <a:rPr lang="sk-SK" smtClean="0"/>
              <a:t>3. 6. 2016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3F02-B0AC-4886-8FAC-4BDF9BAD75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763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EA98-C545-4E34-942B-6FB275FEDA93}" type="datetimeFigureOut">
              <a:rPr lang="sk-SK" smtClean="0"/>
              <a:t>3. 6. 2016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3F02-B0AC-4886-8FAC-4BDF9BAD75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778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EA98-C545-4E34-942B-6FB275FEDA93}" type="datetimeFigureOut">
              <a:rPr lang="sk-SK" smtClean="0"/>
              <a:t>3. 6. 2016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3F02-B0AC-4886-8FAC-4BDF9BAD75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5370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EA98-C545-4E34-942B-6FB275FEDA93}" type="datetimeFigureOut">
              <a:rPr lang="sk-SK" smtClean="0"/>
              <a:t>3. 6. 2016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3F02-B0AC-4886-8FAC-4BDF9BAD75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859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EA98-C545-4E34-942B-6FB275FEDA93}" type="datetimeFigureOut">
              <a:rPr lang="sk-SK" smtClean="0"/>
              <a:t>3. 6. 2016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3F02-B0AC-4886-8FAC-4BDF9BAD75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182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EA98-C545-4E34-942B-6FB275FEDA93}" type="datetimeFigureOut">
              <a:rPr lang="sk-SK" smtClean="0"/>
              <a:t>3. 6. 2016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3F02-B0AC-4886-8FAC-4BDF9BAD75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874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EA98-C545-4E34-942B-6FB275FEDA93}" type="datetimeFigureOut">
              <a:rPr lang="sk-SK" smtClean="0"/>
              <a:t>3. 6. 2016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3F02-B0AC-4886-8FAC-4BDF9BAD75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228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EA98-C545-4E34-942B-6FB275FEDA93}" type="datetimeFigureOut">
              <a:rPr lang="sk-SK" smtClean="0"/>
              <a:t>3. 6. 2016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3F02-B0AC-4886-8FAC-4BDF9BAD75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905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DEA98-C545-4E34-942B-6FB275FEDA93}" type="datetimeFigureOut">
              <a:rPr lang="sk-SK" smtClean="0"/>
              <a:t>3. 6. 2016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E3F02-B0AC-4886-8FAC-4BDF9BAD75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953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google.sk/imgres?imgurl=http://www.legalaid.canberra.net.au/html/scales.gif&amp;imgrefurl=http://www.legalaid.canberra.net.au/html/&amp;h=300&amp;w=366&amp;sz=4&amp;tbnid=P4Q0uVthS84J:&amp;tbnh=96&amp;tbnw=117&amp;start=2&amp;prev=/images?q%3Dscales%26hl%3Dsk%26lr%3D%26sa%3DN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ps.sk/default.asp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google.sk/imgres?imgurl=http://www.childrenonlyesl-efl.com/mainpages/tourcategories/free/images/alphabet/alphabet/u.gif&amp;imgrefurl=http://www.childrenonlyesl-efl.com/membercategorypages/alphabet/u.asp&amp;h=667&amp;w=570&amp;sz=12&amp;tbnid=uRE31STXLqUJ:&amp;tbnh=135&amp;tbnw=116&amp;start=9&amp;prev=/images?q%3Dugly%2Bduck%26hl%3Dsk%26lr%3D%26ie%3DUTF-8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91"/>
            <a:ext cx="28575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756" y="0"/>
            <a:ext cx="2858244" cy="16185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556792"/>
            <a:ext cx="9144000" cy="396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altLang="sk-SK" sz="3200" b="1" dirty="0" smtClean="0">
                <a:solidFill>
                  <a:schemeClr val="hlink"/>
                </a:solidFill>
              </a:rPr>
              <a:t>“</a:t>
            </a:r>
            <a:r>
              <a:rPr lang="en-US" altLang="sk-SK" sz="3200" b="1" dirty="0" smtClean="0">
                <a:solidFill>
                  <a:schemeClr val="hlink"/>
                </a:solidFill>
              </a:rPr>
              <a:t>Slovak Economic Reform Experience</a:t>
            </a:r>
            <a:r>
              <a:rPr lang="sk-SK" altLang="sk-SK" sz="3200" b="1" dirty="0" smtClean="0">
                <a:solidFill>
                  <a:schemeClr val="hlink"/>
                </a:solidFill>
              </a:rPr>
              <a:t>.</a:t>
            </a:r>
          </a:p>
          <a:p>
            <a:r>
              <a:rPr lang="en-US" altLang="sk-SK" sz="3200" b="1" dirty="0" smtClean="0">
                <a:solidFill>
                  <a:schemeClr val="hlink"/>
                </a:solidFill>
              </a:rPr>
              <a:t>Lessons for </a:t>
            </a:r>
            <a:r>
              <a:rPr lang="sk-SK" altLang="sk-SK" sz="3200" b="1" dirty="0" smtClean="0">
                <a:solidFill>
                  <a:schemeClr val="hlink"/>
                </a:solidFill>
              </a:rPr>
              <a:t>Croatia</a:t>
            </a:r>
            <a:r>
              <a:rPr lang="en-US" altLang="sk-SK" sz="3200" b="1" dirty="0" smtClean="0">
                <a:solidFill>
                  <a:schemeClr val="hlink"/>
                </a:solidFill>
              </a:rPr>
              <a:t>”</a:t>
            </a:r>
            <a:br>
              <a:rPr lang="en-US" altLang="sk-SK" sz="3200" b="1" dirty="0" smtClean="0">
                <a:solidFill>
                  <a:schemeClr val="hlink"/>
                </a:solidFill>
              </a:rPr>
            </a:br>
            <a:r>
              <a:rPr lang="en-US" altLang="sk-SK" sz="3200" b="1" dirty="0" smtClean="0"/>
              <a:t/>
            </a:r>
            <a:br>
              <a:rPr lang="en-US" altLang="sk-SK" sz="3200" b="1" dirty="0" smtClean="0"/>
            </a:br>
            <a:r>
              <a:rPr lang="en-US" altLang="sk-SK" sz="3200" b="1" dirty="0" smtClean="0">
                <a:latin typeface="Agfa Rotis Sans Serif" charset="0"/>
                <a:cs typeface="Times New Roman" pitchFamily="18" charset="0"/>
              </a:rPr>
              <a:t>Jan </a:t>
            </a:r>
            <a:r>
              <a:rPr lang="en-US" altLang="sk-SK" sz="3200" b="1" dirty="0" err="1" smtClean="0">
                <a:latin typeface="Agfa Rotis Sans Serif" charset="0"/>
                <a:cs typeface="Times New Roman" pitchFamily="18" charset="0"/>
              </a:rPr>
              <a:t>Oravec</a:t>
            </a:r>
            <a:r>
              <a:rPr lang="sk-SK" altLang="sk-SK" sz="3200" b="1" dirty="0" smtClean="0"/>
              <a:t/>
            </a:r>
            <a:br>
              <a:rPr lang="sk-SK" altLang="sk-SK" sz="3200" b="1" dirty="0" smtClean="0"/>
            </a:br>
            <a:r>
              <a:rPr lang="sk-SK" altLang="sk-SK" sz="3200" b="1" dirty="0" smtClean="0"/>
              <a:t>President</a:t>
            </a:r>
            <a:br>
              <a:rPr lang="sk-SK" altLang="sk-SK" sz="3200" b="1" dirty="0" smtClean="0"/>
            </a:br>
            <a:r>
              <a:rPr lang="sk-SK" altLang="sk-SK" sz="2100" b="1" dirty="0" smtClean="0"/>
              <a:t/>
            </a:r>
            <a:br>
              <a:rPr lang="sk-SK" altLang="sk-SK" sz="2100" b="1" dirty="0" smtClean="0"/>
            </a:br>
            <a:r>
              <a:rPr lang="sk-SK" altLang="sk-SK" sz="3200" b="1" dirty="0" smtClean="0"/>
              <a:t>The </a:t>
            </a:r>
            <a:r>
              <a:rPr lang="en-US" altLang="sk-SK" sz="3200" b="1" dirty="0" smtClean="0">
                <a:latin typeface="Agfa Rotis Sans Serif" charset="0"/>
                <a:cs typeface="Times New Roman" pitchFamily="18" charset="0"/>
              </a:rPr>
              <a:t>Entrepreneurs’ Association of Slovakia</a:t>
            </a:r>
            <a:endParaRPr lang="sk-SK" altLang="sk-SK" sz="3200" b="1" dirty="0">
              <a:latin typeface="Agfa Rotis Sans Serif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9202" y="5013176"/>
            <a:ext cx="9144000" cy="1844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altLang="sk-SK" sz="2800" b="1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sk-SK" altLang="sk-SK" sz="2800" b="1" dirty="0" smtClean="0">
                <a:solidFill>
                  <a:schemeClr val="tx1"/>
                </a:solidFill>
              </a:rPr>
              <a:t>Zagreb</a:t>
            </a:r>
            <a:endParaRPr lang="en-US" altLang="sk-SK" sz="2800" b="1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sk-SK" altLang="sk-SK" sz="2800" b="1" dirty="0" smtClean="0">
                <a:solidFill>
                  <a:schemeClr val="tx1"/>
                </a:solidFill>
              </a:rPr>
              <a:t>June</a:t>
            </a:r>
            <a:r>
              <a:rPr lang="en-US" altLang="sk-SK" sz="2800" b="1" dirty="0" smtClean="0">
                <a:solidFill>
                  <a:schemeClr val="tx1"/>
                </a:solidFill>
              </a:rPr>
              <a:t> </a:t>
            </a:r>
            <a:r>
              <a:rPr lang="sk-SK" altLang="sk-SK" sz="2800" b="1" dirty="0" smtClean="0">
                <a:solidFill>
                  <a:schemeClr val="tx1"/>
                </a:solidFill>
              </a:rPr>
              <a:t>7</a:t>
            </a:r>
            <a:r>
              <a:rPr lang="en-US" altLang="sk-SK" sz="2800" b="1" dirty="0" smtClean="0">
                <a:solidFill>
                  <a:schemeClr val="tx1"/>
                </a:solidFill>
              </a:rPr>
              <a:t>, 20</a:t>
            </a:r>
            <a:r>
              <a:rPr lang="sk-SK" altLang="sk-SK" sz="2800" b="1" dirty="0" smtClean="0">
                <a:solidFill>
                  <a:schemeClr val="tx1"/>
                </a:solidFill>
              </a:rPr>
              <a:t>16</a:t>
            </a:r>
            <a:endParaRPr lang="en-US" altLang="sk-SK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26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600200"/>
          </a:xfrm>
        </p:spPr>
        <p:txBody>
          <a:bodyPr>
            <a:normAutofit fontScale="90000"/>
          </a:bodyPr>
          <a:lstStyle/>
          <a:p>
            <a:r>
              <a:rPr lang="sk-SK" altLang="sk-SK" b="1" dirty="0"/>
              <a:t>TAX </a:t>
            </a:r>
            <a:r>
              <a:rPr lang="sk-SK" altLang="sk-SK" b="1" dirty="0" smtClean="0"/>
              <a:t>REFORM</a:t>
            </a:r>
            <a:br>
              <a:rPr lang="sk-SK" altLang="sk-SK" b="1" dirty="0" smtClean="0"/>
            </a:br>
            <a:r>
              <a:rPr lang="sk-SK" altLang="sk-SK" sz="3100" b="1" dirty="0"/>
              <a:t/>
            </a:r>
            <a:br>
              <a:rPr lang="sk-SK" altLang="sk-SK" sz="3100" b="1" dirty="0"/>
            </a:br>
            <a:r>
              <a:rPr lang="sk-SK" altLang="sk-SK" b="1" dirty="0" smtClean="0"/>
              <a:t>January </a:t>
            </a:r>
            <a:r>
              <a:rPr lang="sk-SK" altLang="sk-SK" b="1" dirty="0"/>
              <a:t>1, 2004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267200" cy="4648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k-SK" altLang="sk-SK" b="1"/>
              <a:t>OLD SYSTEM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k-SK" altLang="sk-SK" sz="2000" b="1">
                <a:solidFill>
                  <a:schemeClr val="tx2"/>
                </a:solidFill>
              </a:rPr>
              <a:t>Personal Income Tax</a:t>
            </a:r>
          </a:p>
          <a:p>
            <a:pPr>
              <a:lnSpc>
                <a:spcPct val="90000"/>
              </a:lnSpc>
            </a:pPr>
            <a:r>
              <a:rPr lang="sk-SK" altLang="sk-SK" sz="2000" b="1"/>
              <a:t>5 tax brackets (10-38%)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k-SK" altLang="sk-SK" sz="2000" b="1">
                <a:solidFill>
                  <a:schemeClr val="tx2"/>
                </a:solidFill>
              </a:rPr>
              <a:t>Corporate Income Tax</a:t>
            </a:r>
          </a:p>
          <a:p>
            <a:pPr>
              <a:lnSpc>
                <a:spcPct val="90000"/>
              </a:lnSpc>
            </a:pPr>
            <a:r>
              <a:rPr lang="sk-SK" altLang="sk-SK" sz="2000" b="1"/>
              <a:t>25 %, previously 40 %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k-SK" altLang="sk-SK" sz="2000" b="1">
                <a:solidFill>
                  <a:schemeClr val="tx2"/>
                </a:solidFill>
              </a:rPr>
              <a:t>Dividend Tax</a:t>
            </a:r>
            <a:endParaRPr lang="sk-SK" altLang="sk-SK" sz="2000" b="1"/>
          </a:p>
          <a:p>
            <a:pPr>
              <a:lnSpc>
                <a:spcPct val="90000"/>
              </a:lnSpc>
            </a:pPr>
            <a:r>
              <a:rPr lang="sk-SK" altLang="sk-SK" sz="2000" b="1"/>
              <a:t>25 %</a:t>
            </a:r>
            <a:endParaRPr lang="sk-SK" altLang="sk-SK" sz="2000" b="1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k-SK" altLang="sk-SK" sz="2000" b="1">
                <a:solidFill>
                  <a:schemeClr val="tx2"/>
                </a:solidFill>
              </a:rPr>
              <a:t>Value Added Tax</a:t>
            </a:r>
          </a:p>
          <a:p>
            <a:pPr>
              <a:lnSpc>
                <a:spcPct val="90000"/>
              </a:lnSpc>
            </a:pPr>
            <a:r>
              <a:rPr lang="sk-SK" altLang="sk-SK" sz="2000" b="1"/>
              <a:t>20 %, with reduced rate of 14 %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k-SK" altLang="sk-SK" sz="2000" b="1">
                <a:solidFill>
                  <a:schemeClr val="tx2"/>
                </a:solidFill>
              </a:rPr>
              <a:t>R</a:t>
            </a:r>
            <a:r>
              <a:rPr lang="en-GB" altLang="sk-SK" sz="2000" b="1">
                <a:solidFill>
                  <a:schemeClr val="tx2"/>
                </a:solidFill>
                <a:cs typeface="Times New Roman" pitchFamily="18" charset="0"/>
              </a:rPr>
              <a:t>eal estate transfer tax</a:t>
            </a:r>
            <a:endParaRPr lang="sk-SK" altLang="sk-SK" sz="2000" b="1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sk-SK" altLang="sk-SK" sz="2000" b="1"/>
              <a:t>progressive taxation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k-SK" altLang="sk-SK" sz="2000" b="1">
                <a:solidFill>
                  <a:schemeClr val="tx2"/>
                </a:solidFill>
              </a:rPr>
              <a:t>Inheritance (Death) Tax, Gift Tax, </a:t>
            </a:r>
            <a:endParaRPr lang="sk-SK" altLang="sk-SK" sz="2000" b="1"/>
          </a:p>
          <a:p>
            <a:pPr>
              <a:lnSpc>
                <a:spcPct val="90000"/>
              </a:lnSpc>
            </a:pPr>
            <a:r>
              <a:rPr lang="sk-SK" altLang="sk-SK" sz="2000" b="1"/>
              <a:t>Various rates</a:t>
            </a:r>
          </a:p>
        </p:txBody>
      </p:sp>
      <p:sp>
        <p:nvSpPr>
          <p:cNvPr id="2519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343400" cy="4724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k-SK" altLang="sk-SK" b="1" dirty="0"/>
              <a:t>NEW SYSTEM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k-SK" altLang="sk-SK" sz="2000" b="1" dirty="0">
                <a:solidFill>
                  <a:schemeClr val="tx2"/>
                </a:solidFill>
              </a:rPr>
              <a:t>Personal Income Tax</a:t>
            </a:r>
            <a:endParaRPr lang="sk-SK" altLang="sk-SK" sz="2000" b="1" dirty="0"/>
          </a:p>
          <a:p>
            <a:pPr>
              <a:lnSpc>
                <a:spcPct val="90000"/>
              </a:lnSpc>
            </a:pPr>
            <a:r>
              <a:rPr lang="sk-SK" altLang="sk-SK" sz="2000" b="1" dirty="0"/>
              <a:t>Flat tax of 19 %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k-SK" altLang="sk-SK" sz="2000" b="1" dirty="0">
                <a:solidFill>
                  <a:schemeClr val="tx2"/>
                </a:solidFill>
              </a:rPr>
              <a:t>Corporate Income Tax</a:t>
            </a:r>
            <a:endParaRPr lang="sk-SK" altLang="sk-SK" sz="2000" b="1" dirty="0"/>
          </a:p>
          <a:p>
            <a:pPr>
              <a:lnSpc>
                <a:spcPct val="90000"/>
              </a:lnSpc>
            </a:pPr>
            <a:r>
              <a:rPr lang="sk-SK" altLang="sk-SK" sz="2000" b="1" dirty="0"/>
              <a:t>19 %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k-SK" altLang="sk-SK" sz="2000" b="1" dirty="0">
                <a:solidFill>
                  <a:schemeClr val="tx2"/>
                </a:solidFill>
              </a:rPr>
              <a:t>Dividend Tax</a:t>
            </a:r>
          </a:p>
          <a:p>
            <a:pPr>
              <a:lnSpc>
                <a:spcPct val="90000"/>
              </a:lnSpc>
            </a:pPr>
            <a:r>
              <a:rPr lang="sk-SK" altLang="sk-SK" sz="2000" b="1" dirty="0"/>
              <a:t>ABOLISHED</a:t>
            </a:r>
            <a:endParaRPr lang="sk-SK" altLang="sk-SK" sz="20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k-SK" altLang="sk-SK" sz="2000" b="1" dirty="0">
                <a:solidFill>
                  <a:schemeClr val="tx2"/>
                </a:solidFill>
              </a:rPr>
              <a:t>Value Added Tax</a:t>
            </a:r>
            <a:endParaRPr lang="sk-SK" altLang="sk-SK" sz="2000" b="1" dirty="0"/>
          </a:p>
          <a:p>
            <a:pPr>
              <a:lnSpc>
                <a:spcPct val="90000"/>
              </a:lnSpc>
            </a:pPr>
            <a:r>
              <a:rPr lang="sk-SK" altLang="sk-SK" sz="2000" b="1" dirty="0"/>
              <a:t>19 %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k-SK" altLang="sk-SK" sz="2000" b="1" dirty="0">
                <a:solidFill>
                  <a:schemeClr val="tx2"/>
                </a:solidFill>
              </a:rPr>
              <a:t>R</a:t>
            </a:r>
            <a:r>
              <a:rPr lang="en-GB" altLang="sk-SK" sz="2000" b="1" dirty="0" err="1">
                <a:solidFill>
                  <a:schemeClr val="tx2"/>
                </a:solidFill>
                <a:cs typeface="Times New Roman" pitchFamily="18" charset="0"/>
              </a:rPr>
              <a:t>eal</a:t>
            </a:r>
            <a:r>
              <a:rPr lang="en-GB" altLang="sk-SK" sz="2000" b="1" dirty="0">
                <a:solidFill>
                  <a:schemeClr val="tx2"/>
                </a:solidFill>
                <a:cs typeface="Times New Roman" pitchFamily="18" charset="0"/>
              </a:rPr>
              <a:t> estate transfer tax</a:t>
            </a:r>
            <a:endParaRPr lang="sk-SK" altLang="sk-SK" sz="2000" b="1" dirty="0"/>
          </a:p>
          <a:p>
            <a:pPr>
              <a:lnSpc>
                <a:spcPct val="90000"/>
              </a:lnSpc>
            </a:pPr>
            <a:r>
              <a:rPr lang="sk-SK" altLang="sk-SK" sz="2000" b="1" dirty="0"/>
              <a:t>flat tax of 3 %, ABOLISHED 2005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k-SK" altLang="sk-SK" sz="2000" b="1" dirty="0">
                <a:solidFill>
                  <a:schemeClr val="tx2"/>
                </a:solidFill>
              </a:rPr>
              <a:t>Inheritance (Death) Tax, Gift Tax, </a:t>
            </a:r>
            <a:endParaRPr lang="sk-SK" altLang="sk-SK" sz="2000" b="1" dirty="0"/>
          </a:p>
          <a:p>
            <a:pPr>
              <a:lnSpc>
                <a:spcPct val="90000"/>
              </a:lnSpc>
            </a:pPr>
            <a:r>
              <a:rPr lang="sk-SK" altLang="sk-SK" sz="2000" b="1" dirty="0"/>
              <a:t>ABOLISHED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91"/>
            <a:ext cx="28575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8391"/>
            <a:ext cx="28575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81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r>
              <a:rPr lang="en-US" altLang="sk-SK" sz="3200" b="1"/>
              <a:t>TAX RATES FACED BY INVESTORS</a:t>
            </a:r>
          </a:p>
        </p:txBody>
      </p:sp>
      <p:pic>
        <p:nvPicPr>
          <p:cNvPr id="267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43000"/>
            <a:ext cx="9144000" cy="54991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21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sk-SK" altLang="sk-SK" b="1"/>
              <a:t>Tax Reform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endParaRPr lang="sk-SK" altLang="sk-SK" b="1" dirty="0" smtClean="0"/>
          </a:p>
          <a:p>
            <a:pPr marL="514350" indent="-514350">
              <a:buFontTx/>
              <a:buAutoNum type="arabicPeriod"/>
            </a:pPr>
            <a:r>
              <a:rPr lang="sk-SK" altLang="sk-SK" b="1" dirty="0" err="1" smtClean="0"/>
              <a:t>Quick</a:t>
            </a:r>
            <a:r>
              <a:rPr lang="sk-SK" altLang="sk-SK" b="1" dirty="0" smtClean="0"/>
              <a:t> </a:t>
            </a:r>
            <a:r>
              <a:rPr lang="sk-SK" altLang="sk-SK" b="1" dirty="0" err="1" smtClean="0"/>
              <a:t>preparation</a:t>
            </a:r>
            <a:r>
              <a:rPr lang="sk-SK" altLang="sk-SK" b="1" dirty="0" smtClean="0"/>
              <a:t> and </a:t>
            </a:r>
            <a:r>
              <a:rPr lang="sk-SK" altLang="sk-SK" b="1" dirty="0" err="1" smtClean="0"/>
              <a:t>implementation</a:t>
            </a:r>
            <a:r>
              <a:rPr lang="sk-SK" altLang="sk-SK" b="1" dirty="0" smtClean="0"/>
              <a:t>:</a:t>
            </a:r>
          </a:p>
          <a:p>
            <a:pPr marL="514350" indent="-514350">
              <a:buFontTx/>
              <a:buAutoNum type="arabicPeriod"/>
            </a:pPr>
            <a:endParaRPr lang="sk-SK" altLang="sk-SK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sk-SK" altLang="sk-SK" sz="2400" b="1" dirty="0" smtClean="0"/>
              <a:t>September 2002: </a:t>
            </a:r>
            <a:r>
              <a:rPr lang="sk-SK" altLang="sk-SK" sz="2400" b="1" dirty="0" err="1" smtClean="0"/>
              <a:t>parliamentary</a:t>
            </a:r>
            <a:r>
              <a:rPr lang="sk-SK" altLang="sk-SK" sz="2400" b="1" dirty="0" smtClean="0"/>
              <a:t> </a:t>
            </a:r>
            <a:r>
              <a:rPr lang="sk-SK" altLang="sk-SK" sz="2400" b="1" dirty="0" err="1" smtClean="0"/>
              <a:t>elections</a:t>
            </a:r>
            <a:endParaRPr lang="sk-SK" altLang="sk-SK" sz="24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sk-SK" altLang="sk-SK" sz="2400" b="1" dirty="0" err="1" smtClean="0"/>
              <a:t>January</a:t>
            </a:r>
            <a:r>
              <a:rPr lang="sk-SK" altLang="sk-SK" sz="2400" b="1" dirty="0" smtClean="0"/>
              <a:t> 1, 2004: </a:t>
            </a:r>
            <a:r>
              <a:rPr lang="sk-SK" altLang="sk-SK" sz="2400" b="1" dirty="0" err="1" smtClean="0"/>
              <a:t>reform</a:t>
            </a:r>
            <a:r>
              <a:rPr lang="sk-SK" altLang="sk-SK" sz="2400" b="1" dirty="0" smtClean="0"/>
              <a:t> </a:t>
            </a:r>
            <a:r>
              <a:rPr lang="sk-SK" altLang="sk-SK" sz="2400" b="1" dirty="0" err="1" smtClean="0"/>
              <a:t>effective</a:t>
            </a:r>
            <a:endParaRPr lang="sk-SK" altLang="sk-SK" sz="2400" b="1" dirty="0" smtClean="0"/>
          </a:p>
          <a:p>
            <a:pPr marL="0" indent="0">
              <a:buNone/>
            </a:pPr>
            <a:endParaRPr lang="sk-SK" altLang="sk-SK" b="1" dirty="0"/>
          </a:p>
          <a:p>
            <a:pPr marL="0" indent="0">
              <a:buNone/>
            </a:pPr>
            <a:r>
              <a:rPr lang="sk-SK" altLang="sk-SK" b="1" dirty="0" smtClean="0"/>
              <a:t>2. </a:t>
            </a:r>
            <a:r>
              <a:rPr lang="sk-SK" altLang="sk-SK" b="1" dirty="0" err="1" smtClean="0"/>
              <a:t>Generating</a:t>
            </a:r>
            <a:r>
              <a:rPr lang="sk-SK" altLang="sk-SK" b="1" dirty="0" smtClean="0"/>
              <a:t> </a:t>
            </a:r>
            <a:r>
              <a:rPr lang="sk-SK" altLang="sk-SK" b="1" dirty="0" err="1" smtClean="0"/>
              <a:t>pressure</a:t>
            </a:r>
            <a:r>
              <a:rPr lang="sk-SK" altLang="sk-SK" b="1" dirty="0" smtClean="0"/>
              <a:t> on </a:t>
            </a:r>
            <a:r>
              <a:rPr lang="sk-SK" altLang="sk-SK" b="1" dirty="0" err="1" smtClean="0"/>
              <a:t>politicians</a:t>
            </a:r>
            <a:r>
              <a:rPr lang="sk-SK" altLang="sk-SK" b="1" dirty="0" smtClean="0"/>
              <a:t> and </a:t>
            </a:r>
            <a:r>
              <a:rPr lang="sk-SK" altLang="sk-SK" b="1" dirty="0" err="1" smtClean="0"/>
              <a:t>policy-makers</a:t>
            </a:r>
            <a:r>
              <a:rPr lang="sk-SK" altLang="sk-SK" b="1" dirty="0" smtClean="0"/>
              <a:t> </a:t>
            </a:r>
            <a:r>
              <a:rPr lang="sk-SK" altLang="sk-SK" b="1" dirty="0" err="1" smtClean="0"/>
              <a:t>long</a:t>
            </a:r>
            <a:r>
              <a:rPr lang="sk-SK" altLang="sk-SK" b="1" dirty="0" smtClean="0"/>
              <a:t> </a:t>
            </a:r>
            <a:r>
              <a:rPr lang="sk-SK" altLang="sk-SK" b="1" dirty="0" err="1" smtClean="0"/>
              <a:t>before</a:t>
            </a:r>
            <a:r>
              <a:rPr lang="sk-SK" altLang="sk-SK" b="1" dirty="0" smtClean="0"/>
              <a:t> (</a:t>
            </a:r>
            <a:r>
              <a:rPr lang="sk-SK" altLang="sk-SK" b="1" dirty="0" err="1" smtClean="0"/>
              <a:t>the</a:t>
            </a:r>
            <a:r>
              <a:rPr lang="sk-SK" altLang="sk-SK" b="1" dirty="0" smtClean="0"/>
              <a:t> 2nd </a:t>
            </a:r>
            <a:r>
              <a:rPr lang="sk-SK" altLang="sk-SK" b="1" dirty="0" err="1" smtClean="0"/>
              <a:t>half</a:t>
            </a:r>
            <a:r>
              <a:rPr lang="sk-SK" altLang="sk-SK" b="1" dirty="0" smtClean="0"/>
              <a:t> of 90-ies):</a:t>
            </a:r>
          </a:p>
          <a:p>
            <a:pPr>
              <a:buFont typeface="Wingdings" panose="05000000000000000000" pitchFamily="2" charset="2"/>
              <a:buChar char="§"/>
            </a:pPr>
            <a:endParaRPr lang="sk-SK" altLang="sk-SK" sz="24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sk-SK" altLang="sk-SK" sz="2400" b="1" dirty="0" smtClean="0"/>
              <a:t>b</a:t>
            </a:r>
            <a:r>
              <a:rPr lang="sk-SK" altLang="sk-SK" sz="2400" b="1" dirty="0" smtClean="0"/>
              <a:t>y </a:t>
            </a:r>
            <a:r>
              <a:rPr lang="sk-SK" altLang="sk-SK" sz="2400" b="1" dirty="0" err="1" smtClean="0"/>
              <a:t>NGOs</a:t>
            </a:r>
            <a:r>
              <a:rPr lang="sk-SK" altLang="sk-SK" sz="2400" b="1" dirty="0" smtClean="0"/>
              <a:t> </a:t>
            </a:r>
            <a:r>
              <a:rPr lang="sk-SK" altLang="sk-SK" sz="2400" b="1" dirty="0" err="1" smtClean="0"/>
              <a:t>promoting</a:t>
            </a:r>
            <a:r>
              <a:rPr lang="sk-SK" altLang="sk-SK" sz="2400" b="1" dirty="0" smtClean="0"/>
              <a:t> </a:t>
            </a:r>
            <a:r>
              <a:rPr lang="sk-SK" altLang="sk-SK" sz="2400" b="1" dirty="0" err="1" smtClean="0"/>
              <a:t>view</a:t>
            </a:r>
            <a:r>
              <a:rPr lang="sk-SK" altLang="sk-SK" sz="2400" b="1" dirty="0" smtClean="0"/>
              <a:t>: </a:t>
            </a:r>
            <a:r>
              <a:rPr lang="sk-SK" altLang="sk-SK" sz="2400" b="1" dirty="0" err="1" smtClean="0"/>
              <a:t>there</a:t>
            </a:r>
            <a:r>
              <a:rPr lang="sk-SK" altLang="sk-SK" sz="2400" b="1" dirty="0" smtClean="0"/>
              <a:t> are MAJOR FLAWS in </a:t>
            </a:r>
            <a:r>
              <a:rPr lang="sk-SK" altLang="sk-SK" sz="2400" b="1" dirty="0" err="1" smtClean="0"/>
              <a:t>the</a:t>
            </a:r>
            <a:r>
              <a:rPr lang="sk-SK" altLang="sk-SK" sz="2400" b="1" dirty="0" smtClean="0"/>
              <a:t> </a:t>
            </a:r>
            <a:r>
              <a:rPr lang="sk-SK" altLang="sk-SK" sz="2400" b="1" dirty="0" err="1" smtClean="0"/>
              <a:t>tax</a:t>
            </a:r>
            <a:r>
              <a:rPr lang="sk-SK" altLang="sk-SK" sz="2400" b="1" dirty="0" smtClean="0"/>
              <a:t> </a:t>
            </a:r>
            <a:r>
              <a:rPr lang="sk-SK" altLang="sk-SK" sz="2400" b="1" dirty="0" err="1" smtClean="0"/>
              <a:t>system</a:t>
            </a:r>
            <a:r>
              <a:rPr lang="sk-SK" altLang="sk-SK" sz="2400" b="1" dirty="0" smtClean="0"/>
              <a:t>, </a:t>
            </a:r>
            <a:r>
              <a:rPr lang="sk-SK" altLang="sk-SK" sz="2400" b="1" dirty="0" err="1" smtClean="0"/>
              <a:t>it</a:t>
            </a:r>
            <a:r>
              <a:rPr lang="sk-SK" altLang="sk-SK" sz="2400" b="1" dirty="0" smtClean="0"/>
              <a:t> </a:t>
            </a:r>
            <a:r>
              <a:rPr lang="sk-SK" altLang="sk-SK" sz="2400" b="1" dirty="0" err="1" smtClean="0"/>
              <a:t>needs</a:t>
            </a:r>
            <a:r>
              <a:rPr lang="sk-SK" altLang="sk-SK" sz="2400" b="1" dirty="0" smtClean="0"/>
              <a:t> FUNDAMENTAL FIX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altLang="sk-SK" sz="2400" b="1" dirty="0"/>
              <a:t>b</a:t>
            </a:r>
            <a:r>
              <a:rPr lang="sk-SK" altLang="sk-SK" sz="2400" b="1" dirty="0" smtClean="0"/>
              <a:t>y </a:t>
            </a:r>
            <a:r>
              <a:rPr lang="sk-SK" altLang="sk-SK" sz="2400" b="1" dirty="0" err="1" smtClean="0"/>
              <a:t>presenting</a:t>
            </a:r>
            <a:r>
              <a:rPr lang="sk-SK" altLang="sk-SK" sz="2400" b="1" dirty="0" smtClean="0"/>
              <a:t> </a:t>
            </a:r>
            <a:r>
              <a:rPr lang="sk-SK" altLang="sk-SK" sz="2400" b="1" dirty="0" err="1" smtClean="0"/>
              <a:t>inovative</a:t>
            </a:r>
            <a:r>
              <a:rPr lang="sk-SK" altLang="sk-SK" sz="2400" b="1" dirty="0" smtClean="0"/>
              <a:t> and </a:t>
            </a:r>
            <a:r>
              <a:rPr lang="sk-SK" altLang="sk-SK" sz="2400" b="1" dirty="0" err="1" smtClean="0"/>
              <a:t>attractive</a:t>
            </a:r>
            <a:r>
              <a:rPr lang="sk-SK" altLang="sk-SK" sz="2400" b="1" dirty="0" smtClean="0"/>
              <a:t> </a:t>
            </a:r>
            <a:r>
              <a:rPr lang="sk-SK" altLang="sk-SK" sz="2400" b="1" dirty="0" err="1" smtClean="0"/>
              <a:t>reform</a:t>
            </a:r>
            <a:r>
              <a:rPr lang="sk-SK" altLang="sk-SK" sz="2400" b="1" dirty="0" smtClean="0"/>
              <a:t> idea: FLAT TAX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altLang="sk-SK" sz="2400" b="1" dirty="0"/>
              <a:t>b</a:t>
            </a:r>
            <a:r>
              <a:rPr lang="sk-SK" altLang="sk-SK" sz="2400" b="1" dirty="0" smtClean="0"/>
              <a:t>y </a:t>
            </a:r>
            <a:r>
              <a:rPr lang="sk-SK" altLang="sk-SK" sz="2400" b="1" dirty="0" err="1" smtClean="0"/>
              <a:t>inviting</a:t>
            </a:r>
            <a:r>
              <a:rPr lang="sk-SK" altLang="sk-SK" sz="2400" b="1" dirty="0" smtClean="0"/>
              <a:t> </a:t>
            </a:r>
            <a:r>
              <a:rPr lang="sk-SK" altLang="sk-SK" sz="2400" b="1" dirty="0" err="1" smtClean="0"/>
              <a:t>opinion-makers</a:t>
            </a:r>
            <a:r>
              <a:rPr lang="sk-SK" altLang="sk-SK" sz="2400" b="1" dirty="0" smtClean="0"/>
              <a:t> </a:t>
            </a:r>
            <a:r>
              <a:rPr lang="sk-SK" altLang="sk-SK" sz="2400" b="1" dirty="0" err="1" smtClean="0"/>
              <a:t>from</a:t>
            </a:r>
            <a:r>
              <a:rPr lang="sk-SK" altLang="sk-SK" sz="2400" b="1" dirty="0" smtClean="0"/>
              <a:t> </a:t>
            </a:r>
            <a:r>
              <a:rPr lang="sk-SK" altLang="sk-SK" sz="2400" b="1" dirty="0" err="1" smtClean="0"/>
              <a:t>abroad</a:t>
            </a:r>
            <a:r>
              <a:rPr lang="sk-SK" altLang="sk-SK" sz="2400" b="1" dirty="0" smtClean="0"/>
              <a:t> to </a:t>
            </a:r>
            <a:r>
              <a:rPr lang="sk-SK" altLang="sk-SK" sz="2400" b="1" dirty="0" err="1" smtClean="0"/>
              <a:t>support</a:t>
            </a:r>
            <a:r>
              <a:rPr lang="sk-SK" altLang="sk-SK" sz="2400" b="1" dirty="0" smtClean="0"/>
              <a:t> </a:t>
            </a:r>
            <a:r>
              <a:rPr lang="sk-SK" altLang="sk-SK" sz="2400" b="1" dirty="0" err="1" smtClean="0"/>
              <a:t>reform</a:t>
            </a:r>
            <a:r>
              <a:rPr lang="sk-SK" altLang="sk-SK" sz="2400" b="1" dirty="0" smtClean="0"/>
              <a:t> change: </a:t>
            </a:r>
            <a:r>
              <a:rPr lang="sk-SK" altLang="sk-SK" sz="3500" b="1" dirty="0" err="1" smtClean="0"/>
              <a:t>Steve</a:t>
            </a:r>
            <a:r>
              <a:rPr lang="sk-SK" altLang="sk-SK" sz="3500" b="1" dirty="0" smtClean="0"/>
              <a:t> FORBES, </a:t>
            </a:r>
            <a:r>
              <a:rPr lang="sk-SK" altLang="sk-SK" sz="2000" b="1" dirty="0" smtClean="0"/>
              <a:t>US </a:t>
            </a:r>
            <a:r>
              <a:rPr lang="sk-SK" altLang="sk-SK" sz="2000" b="1" dirty="0" err="1" smtClean="0"/>
              <a:t>presidential</a:t>
            </a:r>
            <a:r>
              <a:rPr lang="sk-SK" altLang="sk-SK" sz="2000" b="1" dirty="0" smtClean="0"/>
              <a:t> </a:t>
            </a:r>
            <a:r>
              <a:rPr lang="sk-SK" altLang="sk-SK" sz="2000" b="1" dirty="0" err="1" smtClean="0"/>
              <a:t>candidate</a:t>
            </a:r>
            <a:r>
              <a:rPr lang="sk-SK" altLang="sk-SK" sz="2000" b="1" dirty="0" smtClean="0"/>
              <a:t> and </a:t>
            </a:r>
            <a:r>
              <a:rPr lang="sk-SK" altLang="sk-SK" sz="2000" b="1" dirty="0" err="1" smtClean="0"/>
              <a:t>owner</a:t>
            </a:r>
            <a:r>
              <a:rPr lang="sk-SK" altLang="sk-SK" sz="2000" b="1" dirty="0" smtClean="0"/>
              <a:t> of </a:t>
            </a:r>
            <a:r>
              <a:rPr lang="sk-SK" altLang="sk-SK" sz="2000" b="1" dirty="0" err="1" smtClean="0"/>
              <a:t>The</a:t>
            </a:r>
            <a:r>
              <a:rPr lang="sk-SK" altLang="sk-SK" sz="2000" b="1" dirty="0" smtClean="0"/>
              <a:t> </a:t>
            </a:r>
            <a:r>
              <a:rPr lang="sk-SK" altLang="sk-SK" sz="2000" b="1" dirty="0" err="1" smtClean="0"/>
              <a:t>Forbes</a:t>
            </a:r>
            <a:r>
              <a:rPr lang="sk-SK" altLang="sk-SK" sz="2000" b="1" dirty="0" smtClean="0"/>
              <a:t> </a:t>
            </a:r>
            <a:r>
              <a:rPr lang="sk-SK" altLang="sk-SK" sz="2000" b="1" dirty="0" err="1" smtClean="0"/>
              <a:t>magazine</a:t>
            </a:r>
            <a:r>
              <a:rPr lang="sk-SK" altLang="sk-SK" sz="2000" b="1" dirty="0" smtClean="0"/>
              <a:t>, </a:t>
            </a:r>
            <a:r>
              <a:rPr lang="sk-SK" altLang="sk-SK" sz="2000" b="1" dirty="0" err="1" smtClean="0"/>
              <a:t>campaigning</a:t>
            </a:r>
            <a:r>
              <a:rPr lang="sk-SK" altLang="sk-SK" sz="2000" b="1" dirty="0" smtClean="0"/>
              <a:t> </a:t>
            </a:r>
            <a:r>
              <a:rPr lang="sk-SK" altLang="sk-SK" sz="2000" b="1" dirty="0" err="1" smtClean="0"/>
              <a:t>for</a:t>
            </a:r>
            <a:r>
              <a:rPr lang="sk-SK" altLang="sk-SK" sz="2000" b="1" dirty="0" smtClean="0"/>
              <a:t> </a:t>
            </a:r>
            <a:r>
              <a:rPr lang="sk-SK" altLang="sk-SK" sz="2000" b="1" dirty="0" err="1" smtClean="0"/>
              <a:t>years</a:t>
            </a:r>
            <a:r>
              <a:rPr lang="sk-SK" altLang="sk-SK" sz="2000" b="1" dirty="0" smtClean="0"/>
              <a:t> </a:t>
            </a:r>
            <a:r>
              <a:rPr lang="sk-SK" altLang="sk-SK" sz="2000" b="1" dirty="0" err="1" smtClean="0"/>
              <a:t>with</a:t>
            </a:r>
            <a:r>
              <a:rPr lang="sk-SK" altLang="sk-SK" sz="2000" b="1" dirty="0" smtClean="0"/>
              <a:t> </a:t>
            </a:r>
            <a:r>
              <a:rPr lang="sk-SK" altLang="sk-SK" sz="2000" b="1" dirty="0" err="1" smtClean="0"/>
              <a:t>flat</a:t>
            </a:r>
            <a:r>
              <a:rPr lang="sk-SK" altLang="sk-SK" sz="2000" b="1" dirty="0" smtClean="0"/>
              <a:t> </a:t>
            </a:r>
            <a:r>
              <a:rPr lang="sk-SK" altLang="sk-SK" sz="2000" b="1" dirty="0" err="1" smtClean="0"/>
              <a:t>tax</a:t>
            </a:r>
            <a:r>
              <a:rPr lang="sk-SK" altLang="sk-SK" sz="2000" b="1" dirty="0" smtClean="0"/>
              <a:t> idea</a:t>
            </a:r>
            <a:endParaRPr lang="sk-SK" altLang="sk-SK" sz="35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91"/>
            <a:ext cx="28575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9330"/>
            <a:ext cx="28575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612" y="5139295"/>
            <a:ext cx="1112388" cy="171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5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887760"/>
          </a:xfrm>
        </p:spPr>
        <p:txBody>
          <a:bodyPr>
            <a:normAutofit fontScale="90000"/>
          </a:bodyPr>
          <a:lstStyle/>
          <a:p>
            <a:pPr algn="ctr"/>
            <a:r>
              <a:rPr lang="sk-SK" altLang="sk-SK" sz="3600" b="1" dirty="0" smtClean="0"/>
              <a:t>Reform</a:t>
            </a:r>
            <a:br>
              <a:rPr lang="sk-SK" altLang="sk-SK" sz="3600" b="1" dirty="0" smtClean="0"/>
            </a:br>
            <a:r>
              <a:rPr lang="sk-SK" altLang="sk-SK" sz="3600" b="1" dirty="0" smtClean="0"/>
              <a:t>Follow-Up</a:t>
            </a:r>
            <a:endParaRPr lang="en-GB" altLang="sk-SK" sz="3600" b="1" dirty="0"/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5229225"/>
          </a:xfrm>
        </p:spPr>
        <p:txBody>
          <a:bodyPr>
            <a:normAutofit lnSpcReduction="10000"/>
          </a:bodyPr>
          <a:lstStyle/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sk-SK" altLang="sk-SK" b="1" dirty="0"/>
              <a:t>2006-2010: </a:t>
            </a:r>
            <a:r>
              <a:rPr lang="sk-SK" altLang="sk-SK" b="1" dirty="0" smtClean="0"/>
              <a:t>the 1st socialist government after 1989</a:t>
            </a:r>
            <a:endParaRPr lang="sk-SK" altLang="sk-SK" b="1" dirty="0"/>
          </a:p>
          <a:p>
            <a:pPr marL="609600" indent="-609600" algn="ctr">
              <a:lnSpc>
                <a:spcPct val="90000"/>
              </a:lnSpc>
              <a:buFontTx/>
              <a:buNone/>
            </a:pPr>
            <a:endParaRPr lang="sk-SK" altLang="sk-SK" b="1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sk-SK" altLang="sk-SK" b="1" dirty="0"/>
              <a:t>Criticising 1998-2006 policies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sk-SK" altLang="sk-SK" b="1" dirty="0"/>
              <a:t>Not reversing their major symbols (tax and pension reforms</a:t>
            </a:r>
            <a:r>
              <a:rPr lang="sk-SK" altLang="sk-SK" b="1" dirty="0" smtClean="0"/>
              <a:t>), introducing minor modifications</a:t>
            </a:r>
            <a:endParaRPr lang="sk-SK" altLang="sk-SK" b="1" dirty="0"/>
          </a:p>
          <a:p>
            <a:pPr marL="609600" indent="-609600" algn="ctr">
              <a:lnSpc>
                <a:spcPct val="90000"/>
              </a:lnSpc>
              <a:buFontTx/>
              <a:buAutoNum type="arabicPeriod"/>
            </a:pPr>
            <a:endParaRPr lang="sk-SK" altLang="sk-SK" b="1" dirty="0"/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sk-SK" altLang="sk-SK" b="1" dirty="0" smtClean="0"/>
              <a:t>2012-2015: the 2nd socialist – one party - government</a:t>
            </a:r>
            <a:endParaRPr lang="sk-SK" altLang="sk-SK" b="1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sk-SK" altLang="sk-SK" b="1" dirty="0" smtClean="0"/>
              <a:t>Reversal of tax reform</a:t>
            </a:r>
            <a:endParaRPr lang="sk-SK" altLang="sk-SK" b="1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sk-SK" altLang="sk-SK" b="1" dirty="0" smtClean="0"/>
              <a:t>Modification of pension reform</a:t>
            </a:r>
            <a:endParaRPr lang="en-GB" altLang="sk-SK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91"/>
            <a:ext cx="28575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575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99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4"/>
            <a:ext cx="9144000" cy="1409601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k-SK" sz="3600" b="1" dirty="0" smtClean="0">
                <a:solidFill>
                  <a:schemeClr val="hlink"/>
                </a:solidFill>
                <a:latin typeface="Times New Roman" pitchFamily="18" charset="0"/>
              </a:rPr>
              <a:t>PENSION</a:t>
            </a:r>
            <a:br>
              <a:rPr lang="sk-SK" sz="3600" b="1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sk-SK" sz="3600" b="1" dirty="0" smtClean="0">
                <a:solidFill>
                  <a:schemeClr val="hlink"/>
                </a:solidFill>
                <a:latin typeface="Times New Roman" pitchFamily="18" charset="0"/>
              </a:rPr>
              <a:t>REFORM</a:t>
            </a:r>
            <a:endParaRPr lang="en-GB" sz="3600" b="1" dirty="0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1088" y="1803276"/>
            <a:ext cx="4355976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k-SK" altLang="sk-SK" sz="1900" b="1" dirty="0" smtClean="0"/>
              <a:t>as </a:t>
            </a:r>
            <a:r>
              <a:rPr lang="sk-SK" altLang="sk-SK" sz="1900" b="1" dirty="0"/>
              <a:t>of January 1, 2005 </a:t>
            </a:r>
            <a:r>
              <a:rPr lang="sk-SK" altLang="sk-SK" sz="1900" b="1" dirty="0" smtClean="0"/>
              <a:t>privately </a:t>
            </a:r>
            <a:r>
              <a:rPr lang="sk-SK" altLang="sk-SK" sz="1900" b="1" dirty="0"/>
              <a:t>owned personal pension </a:t>
            </a:r>
            <a:r>
              <a:rPr lang="sk-SK" altLang="sk-SK" sz="1900" b="1" dirty="0" smtClean="0"/>
              <a:t>accounts were created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sk-SK" altLang="sk-SK" sz="1900" b="1" dirty="0"/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sk-SK" altLang="sk-SK" sz="1900" b="1" dirty="0" smtClean="0"/>
              <a:t>65 % eligible citizens (1.5 mil.) opted for reformed system</a:t>
            </a:r>
          </a:p>
          <a:p>
            <a:pPr marL="342900" indent="-342900" algn="l"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sk-SK" altLang="sk-SK" sz="1900" b="1" dirty="0" smtClean="0"/>
          </a:p>
          <a:p>
            <a:pPr marL="342900" indent="-342900" algn="l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sk-SK" altLang="sk-SK" sz="1900" b="1" dirty="0" smtClean="0"/>
              <a:t>50 % of their old age pension contribution (9 </a:t>
            </a:r>
            <a:r>
              <a:rPr lang="sk-SK" altLang="sk-SK" sz="1900" b="1" dirty="0"/>
              <a:t>% of </a:t>
            </a:r>
            <a:r>
              <a:rPr lang="sk-SK" altLang="sk-SK" sz="1900" b="1" dirty="0" smtClean="0"/>
              <a:t>gross wage) was redirected </a:t>
            </a:r>
            <a:r>
              <a:rPr lang="sk-SK" altLang="sk-SK" sz="1900" b="1" dirty="0"/>
              <a:t>from </a:t>
            </a:r>
            <a:r>
              <a:rPr lang="sk-SK" altLang="sk-SK" sz="1900" b="1" dirty="0" smtClean="0"/>
              <a:t>public to private pension system</a:t>
            </a:r>
          </a:p>
          <a:p>
            <a:pPr marL="342900" indent="-342900" algn="l"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sk-SK" altLang="sk-SK" sz="1900" b="1" dirty="0"/>
          </a:p>
          <a:p>
            <a:pPr marL="342900" indent="-342900" algn="l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sk-SK" altLang="sk-SK" sz="1900" b="1" dirty="0" smtClean="0"/>
              <a:t>The most robust contribution in Europe</a:t>
            </a:r>
            <a:endParaRPr lang="sk-SK" altLang="sk-SK" sz="19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2829208" cy="15843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792" y="0"/>
            <a:ext cx="2829208" cy="15843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59" y="1780110"/>
            <a:ext cx="4932041" cy="502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21084" y="1595443"/>
            <a:ext cx="37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Pension assets in SVK/GDP, 2010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417400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sk-SK" altLang="sk-SK" b="1" dirty="0" err="1" smtClean="0"/>
              <a:t>Pension</a:t>
            </a:r>
            <a:r>
              <a:rPr lang="sk-SK" altLang="sk-SK" b="1" dirty="0"/>
              <a:t/>
            </a:r>
            <a:br>
              <a:rPr lang="sk-SK" altLang="sk-SK" b="1" dirty="0"/>
            </a:br>
            <a:r>
              <a:rPr lang="sk-SK" altLang="sk-SK" b="1" dirty="0" err="1" smtClean="0"/>
              <a:t>Reform</a:t>
            </a:r>
            <a:endParaRPr lang="sk-SK" altLang="sk-SK" b="1" dirty="0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endParaRPr lang="sk-SK" altLang="sk-SK" b="1" dirty="0" smtClean="0"/>
          </a:p>
          <a:p>
            <a:pPr marL="514350" indent="-514350">
              <a:buFontTx/>
              <a:buAutoNum type="arabicPeriod"/>
            </a:pPr>
            <a:r>
              <a:rPr lang="sk-SK" altLang="sk-SK" b="1" dirty="0" err="1" smtClean="0"/>
              <a:t>Quick</a:t>
            </a:r>
            <a:r>
              <a:rPr lang="sk-SK" altLang="sk-SK" b="1" dirty="0" smtClean="0"/>
              <a:t> </a:t>
            </a:r>
            <a:r>
              <a:rPr lang="sk-SK" altLang="sk-SK" b="1" dirty="0" err="1" smtClean="0"/>
              <a:t>preparation</a:t>
            </a:r>
            <a:r>
              <a:rPr lang="sk-SK" altLang="sk-SK" b="1" dirty="0" smtClean="0"/>
              <a:t> and </a:t>
            </a:r>
            <a:r>
              <a:rPr lang="sk-SK" altLang="sk-SK" b="1" dirty="0" err="1" smtClean="0"/>
              <a:t>implementation</a:t>
            </a:r>
            <a:r>
              <a:rPr lang="sk-SK" altLang="sk-SK" b="1" dirty="0" smtClean="0"/>
              <a:t>:</a:t>
            </a:r>
          </a:p>
          <a:p>
            <a:pPr marL="514350" indent="-514350">
              <a:buFontTx/>
              <a:buAutoNum type="arabicPeriod"/>
            </a:pPr>
            <a:endParaRPr lang="sk-SK" altLang="sk-SK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sk-SK" altLang="sk-SK" sz="2400" b="1" dirty="0" smtClean="0"/>
              <a:t>September 2002: </a:t>
            </a:r>
            <a:r>
              <a:rPr lang="sk-SK" altLang="sk-SK" sz="2400" b="1" dirty="0" err="1" smtClean="0"/>
              <a:t>parliamentary</a:t>
            </a:r>
            <a:r>
              <a:rPr lang="sk-SK" altLang="sk-SK" sz="2400" b="1" dirty="0" smtClean="0"/>
              <a:t> </a:t>
            </a:r>
            <a:r>
              <a:rPr lang="sk-SK" altLang="sk-SK" sz="2400" b="1" dirty="0" err="1" smtClean="0"/>
              <a:t>elections</a:t>
            </a:r>
            <a:endParaRPr lang="sk-SK" altLang="sk-SK" sz="24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sk-SK" altLang="sk-SK" sz="2400" b="1" dirty="0" err="1" smtClean="0"/>
              <a:t>January</a:t>
            </a:r>
            <a:r>
              <a:rPr lang="sk-SK" altLang="sk-SK" sz="2400" b="1" dirty="0" smtClean="0"/>
              <a:t> 1, 2005: </a:t>
            </a:r>
            <a:r>
              <a:rPr lang="sk-SK" altLang="sk-SK" sz="2400" b="1" dirty="0" err="1" smtClean="0"/>
              <a:t>reform</a:t>
            </a:r>
            <a:r>
              <a:rPr lang="sk-SK" altLang="sk-SK" sz="2400" b="1" dirty="0" smtClean="0"/>
              <a:t> </a:t>
            </a:r>
            <a:r>
              <a:rPr lang="sk-SK" altLang="sk-SK" sz="2400" b="1" dirty="0" err="1" smtClean="0"/>
              <a:t>effective</a:t>
            </a:r>
            <a:endParaRPr lang="sk-SK" altLang="sk-SK" sz="2400" b="1" dirty="0" smtClean="0"/>
          </a:p>
          <a:p>
            <a:pPr marL="0" indent="0">
              <a:buNone/>
            </a:pPr>
            <a:endParaRPr lang="sk-SK" altLang="sk-SK" b="1" dirty="0"/>
          </a:p>
          <a:p>
            <a:pPr marL="0" indent="0">
              <a:buNone/>
            </a:pPr>
            <a:r>
              <a:rPr lang="sk-SK" altLang="sk-SK" b="1" dirty="0" smtClean="0"/>
              <a:t>2. </a:t>
            </a:r>
            <a:r>
              <a:rPr lang="sk-SK" altLang="sk-SK" b="1" dirty="0" err="1" smtClean="0"/>
              <a:t>Generating</a:t>
            </a:r>
            <a:r>
              <a:rPr lang="sk-SK" altLang="sk-SK" b="1" dirty="0" smtClean="0"/>
              <a:t> </a:t>
            </a:r>
            <a:r>
              <a:rPr lang="sk-SK" altLang="sk-SK" b="1" dirty="0" err="1" smtClean="0"/>
              <a:t>pressure</a:t>
            </a:r>
            <a:r>
              <a:rPr lang="sk-SK" altLang="sk-SK" b="1" dirty="0" smtClean="0"/>
              <a:t> on </a:t>
            </a:r>
            <a:r>
              <a:rPr lang="sk-SK" altLang="sk-SK" b="1" dirty="0" err="1" smtClean="0"/>
              <a:t>politicians</a:t>
            </a:r>
            <a:r>
              <a:rPr lang="sk-SK" altLang="sk-SK" b="1" dirty="0" smtClean="0"/>
              <a:t> and </a:t>
            </a:r>
            <a:r>
              <a:rPr lang="sk-SK" altLang="sk-SK" b="1" dirty="0" err="1" smtClean="0"/>
              <a:t>policy-makers</a:t>
            </a:r>
            <a:r>
              <a:rPr lang="sk-SK" altLang="sk-SK" b="1" dirty="0" smtClean="0"/>
              <a:t> </a:t>
            </a:r>
            <a:r>
              <a:rPr lang="sk-SK" altLang="sk-SK" b="1" dirty="0" err="1" smtClean="0"/>
              <a:t>long</a:t>
            </a:r>
            <a:r>
              <a:rPr lang="sk-SK" altLang="sk-SK" b="1" dirty="0" smtClean="0"/>
              <a:t> </a:t>
            </a:r>
            <a:r>
              <a:rPr lang="sk-SK" altLang="sk-SK" b="1" dirty="0" err="1" smtClean="0"/>
              <a:t>before</a:t>
            </a:r>
            <a:r>
              <a:rPr lang="sk-SK" altLang="sk-SK" b="1" dirty="0" smtClean="0"/>
              <a:t> (</a:t>
            </a:r>
            <a:r>
              <a:rPr lang="sk-SK" altLang="sk-SK" b="1" dirty="0" err="1" smtClean="0"/>
              <a:t>the</a:t>
            </a:r>
            <a:r>
              <a:rPr lang="sk-SK" altLang="sk-SK" b="1" dirty="0" smtClean="0"/>
              <a:t> 2nd </a:t>
            </a:r>
            <a:r>
              <a:rPr lang="sk-SK" altLang="sk-SK" b="1" dirty="0" err="1" smtClean="0"/>
              <a:t>half</a:t>
            </a:r>
            <a:r>
              <a:rPr lang="sk-SK" altLang="sk-SK" b="1" dirty="0" smtClean="0"/>
              <a:t> of 90-ies):</a:t>
            </a:r>
          </a:p>
          <a:p>
            <a:pPr>
              <a:buFont typeface="Wingdings" panose="05000000000000000000" pitchFamily="2" charset="2"/>
              <a:buChar char="§"/>
            </a:pPr>
            <a:endParaRPr lang="sk-SK" altLang="sk-SK" sz="24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sk-SK" altLang="sk-SK" sz="2400" b="1" dirty="0" smtClean="0"/>
              <a:t>b</a:t>
            </a:r>
            <a:r>
              <a:rPr lang="sk-SK" altLang="sk-SK" sz="2400" b="1" dirty="0" smtClean="0"/>
              <a:t>y </a:t>
            </a:r>
            <a:r>
              <a:rPr lang="sk-SK" altLang="sk-SK" sz="2400" b="1" dirty="0" err="1" smtClean="0"/>
              <a:t>NGOs</a:t>
            </a:r>
            <a:r>
              <a:rPr lang="sk-SK" altLang="sk-SK" sz="2400" b="1" dirty="0" smtClean="0"/>
              <a:t> </a:t>
            </a:r>
            <a:r>
              <a:rPr lang="sk-SK" altLang="sk-SK" sz="2400" b="1" dirty="0" err="1" smtClean="0"/>
              <a:t>promoting</a:t>
            </a:r>
            <a:r>
              <a:rPr lang="sk-SK" altLang="sk-SK" sz="2400" b="1" dirty="0" smtClean="0"/>
              <a:t> </a:t>
            </a:r>
            <a:r>
              <a:rPr lang="sk-SK" altLang="sk-SK" sz="2400" b="1" dirty="0" err="1" smtClean="0"/>
              <a:t>view</a:t>
            </a:r>
            <a:r>
              <a:rPr lang="sk-SK" altLang="sk-SK" sz="2400" b="1" dirty="0" smtClean="0"/>
              <a:t>: </a:t>
            </a:r>
            <a:r>
              <a:rPr lang="sk-SK" altLang="sk-SK" sz="2400" b="1" dirty="0" err="1" smtClean="0"/>
              <a:t>there</a:t>
            </a:r>
            <a:r>
              <a:rPr lang="sk-SK" altLang="sk-SK" sz="2400" b="1" dirty="0" smtClean="0"/>
              <a:t> are MAJOR FLAWS in </a:t>
            </a:r>
            <a:r>
              <a:rPr lang="sk-SK" altLang="sk-SK" sz="2400" b="1" dirty="0" err="1" smtClean="0"/>
              <a:t>the</a:t>
            </a:r>
            <a:r>
              <a:rPr lang="sk-SK" altLang="sk-SK" sz="2400" b="1" dirty="0" smtClean="0"/>
              <a:t> </a:t>
            </a:r>
            <a:r>
              <a:rPr lang="sk-SK" altLang="sk-SK" sz="2400" b="1" dirty="0" err="1" smtClean="0"/>
              <a:t>pension</a:t>
            </a:r>
            <a:r>
              <a:rPr lang="sk-SK" altLang="sk-SK" sz="2400" b="1" dirty="0" smtClean="0"/>
              <a:t> </a:t>
            </a:r>
            <a:r>
              <a:rPr lang="sk-SK" altLang="sk-SK" sz="2400" b="1" dirty="0" err="1" smtClean="0"/>
              <a:t>system</a:t>
            </a:r>
            <a:r>
              <a:rPr lang="sk-SK" altLang="sk-SK" sz="2400" b="1" dirty="0" smtClean="0"/>
              <a:t>, </a:t>
            </a:r>
            <a:r>
              <a:rPr lang="sk-SK" altLang="sk-SK" sz="2400" b="1" dirty="0" err="1" smtClean="0"/>
              <a:t>it</a:t>
            </a:r>
            <a:r>
              <a:rPr lang="sk-SK" altLang="sk-SK" sz="2400" b="1" dirty="0" smtClean="0"/>
              <a:t> </a:t>
            </a:r>
            <a:r>
              <a:rPr lang="sk-SK" altLang="sk-SK" sz="2400" b="1" dirty="0" err="1" smtClean="0"/>
              <a:t>needs</a:t>
            </a:r>
            <a:r>
              <a:rPr lang="sk-SK" altLang="sk-SK" sz="2400" b="1" dirty="0" smtClean="0"/>
              <a:t> FUNDAMENTAL FIX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altLang="sk-SK" sz="2400" b="1" dirty="0"/>
              <a:t>b</a:t>
            </a:r>
            <a:r>
              <a:rPr lang="sk-SK" altLang="sk-SK" sz="2400" b="1" dirty="0" smtClean="0"/>
              <a:t>y </a:t>
            </a:r>
            <a:r>
              <a:rPr lang="sk-SK" altLang="sk-SK" sz="2400" b="1" dirty="0" err="1" smtClean="0"/>
              <a:t>presenting</a:t>
            </a:r>
            <a:r>
              <a:rPr lang="sk-SK" altLang="sk-SK" sz="2400" b="1" dirty="0" smtClean="0"/>
              <a:t> </a:t>
            </a:r>
            <a:r>
              <a:rPr lang="sk-SK" altLang="sk-SK" sz="2400" b="1" dirty="0" err="1" smtClean="0"/>
              <a:t>innovative</a:t>
            </a:r>
            <a:r>
              <a:rPr lang="sk-SK" altLang="sk-SK" sz="2400" b="1" dirty="0" smtClean="0"/>
              <a:t> and </a:t>
            </a:r>
            <a:r>
              <a:rPr lang="sk-SK" altLang="sk-SK" sz="2400" b="1" dirty="0" err="1" smtClean="0"/>
              <a:t>attractive</a:t>
            </a:r>
            <a:r>
              <a:rPr lang="sk-SK" altLang="sk-SK" sz="2400" b="1" dirty="0" smtClean="0"/>
              <a:t> </a:t>
            </a:r>
            <a:r>
              <a:rPr lang="sk-SK" altLang="sk-SK" sz="2400" b="1" dirty="0" err="1" smtClean="0"/>
              <a:t>reform</a:t>
            </a:r>
            <a:r>
              <a:rPr lang="sk-SK" altLang="sk-SK" sz="2400" b="1" dirty="0" smtClean="0"/>
              <a:t> idea: </a:t>
            </a:r>
            <a:r>
              <a:rPr lang="sk-SK" altLang="sk-SK" sz="2400" b="1" dirty="0" err="1" smtClean="0"/>
              <a:t>individually</a:t>
            </a:r>
            <a:r>
              <a:rPr lang="sk-SK" altLang="sk-SK" sz="2400" b="1" dirty="0" smtClean="0"/>
              <a:t> </a:t>
            </a:r>
            <a:r>
              <a:rPr lang="sk-SK" altLang="sk-SK" sz="2400" b="1" dirty="0" err="1" smtClean="0"/>
              <a:t>owned</a:t>
            </a:r>
            <a:r>
              <a:rPr lang="sk-SK" altLang="sk-SK" sz="2400" b="1" dirty="0" smtClean="0"/>
              <a:t> </a:t>
            </a:r>
            <a:r>
              <a:rPr lang="sk-SK" altLang="sk-SK" sz="2400" b="1" dirty="0" err="1" smtClean="0"/>
              <a:t>personal</a:t>
            </a:r>
            <a:r>
              <a:rPr lang="sk-SK" altLang="sk-SK" sz="2400" b="1" dirty="0" smtClean="0"/>
              <a:t> </a:t>
            </a:r>
            <a:r>
              <a:rPr lang="sk-SK" altLang="sk-SK" sz="2400" b="1" dirty="0" err="1" smtClean="0"/>
              <a:t>pension</a:t>
            </a:r>
            <a:r>
              <a:rPr lang="sk-SK" altLang="sk-SK" sz="2400" b="1" dirty="0" smtClean="0"/>
              <a:t> </a:t>
            </a:r>
            <a:r>
              <a:rPr lang="sk-SK" altLang="sk-SK" sz="2400" b="1" dirty="0" err="1" smtClean="0"/>
              <a:t>savings</a:t>
            </a:r>
            <a:r>
              <a:rPr lang="sk-SK" altLang="sk-SK" sz="2400" b="1" dirty="0" smtClean="0"/>
              <a:t> </a:t>
            </a:r>
            <a:r>
              <a:rPr lang="sk-SK" altLang="sk-SK" sz="2400" b="1" dirty="0" err="1" smtClean="0"/>
              <a:t>accounts</a:t>
            </a:r>
            <a:endParaRPr lang="sk-SK" altLang="sk-SK" sz="24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sk-SK" altLang="sk-SK" sz="2400" b="1" dirty="0"/>
              <a:t>b</a:t>
            </a:r>
            <a:r>
              <a:rPr lang="sk-SK" altLang="sk-SK" sz="2400" b="1" dirty="0" smtClean="0"/>
              <a:t>y </a:t>
            </a:r>
            <a:r>
              <a:rPr lang="sk-SK" altLang="sk-SK" sz="2400" b="1" dirty="0" err="1" smtClean="0"/>
              <a:t>inviting</a:t>
            </a:r>
            <a:r>
              <a:rPr lang="sk-SK" altLang="sk-SK" sz="2400" b="1" dirty="0" smtClean="0"/>
              <a:t> </a:t>
            </a:r>
            <a:r>
              <a:rPr lang="sk-SK" altLang="sk-SK" sz="2400" b="1" dirty="0" err="1" smtClean="0"/>
              <a:t>opinion-makers</a:t>
            </a:r>
            <a:r>
              <a:rPr lang="sk-SK" altLang="sk-SK" sz="2400" b="1" dirty="0" smtClean="0"/>
              <a:t> </a:t>
            </a:r>
            <a:r>
              <a:rPr lang="sk-SK" altLang="sk-SK" sz="2400" b="1" dirty="0" err="1" smtClean="0"/>
              <a:t>from</a:t>
            </a:r>
            <a:r>
              <a:rPr lang="sk-SK" altLang="sk-SK" sz="2400" b="1" dirty="0" smtClean="0"/>
              <a:t> </a:t>
            </a:r>
            <a:r>
              <a:rPr lang="sk-SK" altLang="sk-SK" sz="2400" b="1" dirty="0" err="1" smtClean="0"/>
              <a:t>abroad</a:t>
            </a:r>
            <a:r>
              <a:rPr lang="sk-SK" altLang="sk-SK" sz="2400" b="1" dirty="0" smtClean="0"/>
              <a:t> to </a:t>
            </a:r>
            <a:r>
              <a:rPr lang="sk-SK" altLang="sk-SK" sz="2400" b="1" dirty="0" err="1" smtClean="0"/>
              <a:t>support</a:t>
            </a:r>
            <a:r>
              <a:rPr lang="sk-SK" altLang="sk-SK" sz="2400" b="1" dirty="0" smtClean="0"/>
              <a:t> </a:t>
            </a:r>
            <a:r>
              <a:rPr lang="sk-SK" altLang="sk-SK" sz="2400" b="1" dirty="0" err="1" smtClean="0"/>
              <a:t>reform</a:t>
            </a:r>
            <a:r>
              <a:rPr lang="sk-SK" altLang="sk-SK" sz="2400" b="1" dirty="0" smtClean="0"/>
              <a:t> change: </a:t>
            </a:r>
            <a:r>
              <a:rPr lang="sk-SK" altLang="sk-SK" sz="3500" b="1" dirty="0" smtClean="0"/>
              <a:t>José PINERA, </a:t>
            </a:r>
            <a:r>
              <a:rPr lang="sk-SK" altLang="sk-SK" sz="2000" b="1" dirty="0" err="1" smtClean="0"/>
              <a:t>the</a:t>
            </a:r>
            <a:r>
              <a:rPr lang="sk-SK" altLang="sk-SK" sz="2000" b="1" dirty="0" smtClean="0"/>
              <a:t> </a:t>
            </a:r>
            <a:r>
              <a:rPr lang="sk-SK" altLang="sk-SK" sz="2000" b="1" dirty="0" err="1" smtClean="0"/>
              <a:t>first</a:t>
            </a:r>
            <a:r>
              <a:rPr lang="sk-SK" altLang="sk-SK" sz="2000" b="1" dirty="0" smtClean="0"/>
              <a:t> </a:t>
            </a:r>
            <a:r>
              <a:rPr lang="sk-SK" altLang="sk-SK" sz="2000" b="1" dirty="0" err="1" smtClean="0"/>
              <a:t>architect</a:t>
            </a:r>
            <a:r>
              <a:rPr lang="sk-SK" altLang="sk-SK" sz="2000" b="1" dirty="0" smtClean="0"/>
              <a:t> of </a:t>
            </a:r>
            <a:r>
              <a:rPr lang="sk-SK" altLang="sk-SK" sz="2000" b="1" dirty="0" err="1" smtClean="0"/>
              <a:t>the</a:t>
            </a:r>
            <a:r>
              <a:rPr lang="sk-SK" altLang="sk-SK" sz="2000" b="1" dirty="0" smtClean="0"/>
              <a:t> </a:t>
            </a:r>
            <a:r>
              <a:rPr lang="sk-SK" altLang="sk-SK" sz="2000" b="1" dirty="0" err="1" smtClean="0"/>
              <a:t>successful</a:t>
            </a:r>
            <a:r>
              <a:rPr lang="sk-SK" altLang="sk-SK" sz="2000" b="1" dirty="0" smtClean="0"/>
              <a:t> </a:t>
            </a:r>
            <a:r>
              <a:rPr lang="sk-SK" altLang="sk-SK" sz="2000" b="1" dirty="0" err="1" smtClean="0"/>
              <a:t>pension</a:t>
            </a:r>
            <a:r>
              <a:rPr lang="sk-SK" altLang="sk-SK" sz="2000" b="1" dirty="0" smtClean="0"/>
              <a:t> </a:t>
            </a:r>
            <a:r>
              <a:rPr lang="sk-SK" altLang="sk-SK" sz="2000" b="1" dirty="0" err="1" smtClean="0"/>
              <a:t>reform</a:t>
            </a:r>
            <a:endParaRPr lang="sk-SK" altLang="sk-SK" sz="35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91"/>
            <a:ext cx="28575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9330"/>
            <a:ext cx="28575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xQSEhQUExQUFRUWFxcUFxgXFxgXFRwXFxccFxcVFRccHCggGB0lHBcYITEiJSkrLi4uFx8zODMsNygtLisBCgoKDg0OGxAQGy8mICQsLCwsLSwsLCwsLCwsLCwtLCwsLCwsLCwsLCwsLCwsLCwsLSwsLCwsLCwsLCwsLCwsLP/AABEIALABHwMBIgACEQEDEQH/xAAcAAAABwEBAAAAAAAAAAAAAAABAgMEBQYHAAj/xABCEAABBAAEAwUEBwcDAgcAAAABAAIDEQQSITEFBkETIlFhcQcygZEUI0JSobHwM2KCwdHh8RVykqOyCBZDY4OTov/EABsBAAEFAQEAAAAAAAAAAAAAAAIBAwQFBgAH/8QANBEAAgIBAwMCAwYFBQEAAAAAAAECAxEEEiEFMUEiURNhcTKBkaGx8CPB0eHxFDNCUmIG/9oADAMBAAIRAxEAPwDEQjIgCPSRgM5wXVS5cBa4QK1OuH4B87wxgsn1P5KR4Fy8+enutkWbLn6uPVkYPvGr12HVXjBYdheMHgmZXHR79NKNnM46utp36dAmLblHhdx+FTly+xFcM5bwcDm/SC7ESXXZxu7l9A52UfL8Vo/LkEgGWGCLDsB0yta0ett7zj6uI0TT/wAsx4OTu9+qALj1A7znE+LgfyUrhOL2S11NO22g81Bna2+WT66Y7cpEv/oEcpBxD3yEa0XU299gpGHl3CUAMPAANvq2/wBFGDGV1oaAE6Wd+u35+SlsHiiR9o+gqvO3Va6M12aBnGSXDEOK8oYfEROic3uu6WSPVoNhp9KWS8d9l82DzviPaxA2KDjIAbvM0DStNdfgtzw817gg7akf1pLl3r8v7KRhOOFwQrq/iLbI8uPw5KQfEQt75v5OixDHSRNDJgcxy6NfpqHDx/e39Vls/CehFKFZJ1vDKfUVSpfPK9ysQYcuKm8FwXN0Vj4Py9dHKrZguCBo1CZlOc3xwQbLl2M5k4B4JI8Je37JWsN4QzqEv/prPuhSJaabjmLIkrZPsZMzh7/AoXRnqtWfw1le6FXOOcIAFgKvtjZX9oaefJSW4LMkZsLlUx7qY4ySyghZJsNNjOLROjiiAkokeRlo5Yb5EbWeRscUSU9gdaafR9U6gJCWeMcBPHgksM1Ogm+GNp1SgyfJyDMRzSSKIXFK8NHYDvjRWMRc67MgWUFgciklKUUvScr07GZ2ArSiyyBNsRPSYyYhSlNtYQSZnM8YSJR3OtFC1EnlmmXC5AITnAYftHhpND3nO+60aud8vxpIUl3y5I8oq37+OUbDysg/JC89kEu5ZsdzE5+VkWmWoo2g7Abu9OpJ3OpV99nUDWyMbYNB0kjhVOLbcTfWu635rGMHichvy/Af3pXzkDjRYZCTZc0MA60SL/BqiW1bVwSY2OXBovOnFGRAMBGZ4t+t1tWnzHnqddapLeINBDrugNM2uv2neHpX4onOMT6zWSXjN1s60fTUAfNVzCZwCxxA2BAaASL6OG6Z+HuWSz0q4Ng4HxBuVovXS6G38qVi+lwNcDJJHG47Z3BpPosr4NjXs7rWl79XNb4j3QddwCN9rTfik8OZ5ldNiJfdyw5WMHi1r3teXV1cGgeF7puEHk6ytN8G34fGQvNsljJNbOFFSLa/RXmzD4/Cxysc2bF4d41+tqaLRxAYcjGOYKrUNdWoAK1nk/m7tXCCUASEgNynM1zSLa9jvtAjqpTzW+UQ5UtrK8eC9Ojsfq1T+YuEsY/ta7rzR8A89fIH80px/mgxS9g3N2jjTWtaXuPUENG46+lpnLjp5sI/6QI2tka4B/as7rhscwJZoaO9ocwnNZXBG1OllZS4vz2HXD5mkaUFItCx7AcQxsU+SWwCSWGgWObfvMcLDxqNQStX4VKXRgnelodb0iFFanGSafsYyymyiWJDsowSUiOxUEG1Y4sLPAYhRnEo7aVKKN4ke6VG6hFbGDP7JQcXGMxUXiWKTxrtSouZypasnR7DROYwjxwXqivNFPOWeEBIPlRmRJuJU9w7rQSykch1C2glcy6NiN2VqK2hwHdKNitGZGAgMwCbznsIN520m4lR8XLaYtOqfhHK5FzyP2m0Dxoixv0TbEzlcotsLIxxrkgxloZdUow0pq4Qq7GbLigtCFpjThkg42VJYXhckkckoDgyMAZspLS8kAMvZpp12dNupAKE3D3NIB1JGlWRr5+KTcgo+4zBpSXB+ImFwcDWrSDvtqN9/RBFwiS3McxzXhpdTgWnTWiCN6NgdaoWaCGXgUzQHENyn7Qe1w+OUkjXTwtdJxawwuzLezjbsSH07ZjWZGgkEC3XVmgPE1q3zUZNmvvGq6DX5n+nzSHBYZcOLc0sEtOaHbuaHEAj1II26+BCsnCY45JQHEb0R+Chzarbx2LvSPNWWQ3CsQ9ssZaC3K9pzEHS3a270J+HkpjhuMxzY6w2EztsNfQbK/KNwGd6j+85p18tFouE5XwzWsNNuhbbJa66rNZPTXb1Sw4L2UjiIndAHZhTgNAXn3cwrcitd7JCaVqfOAZzTylwZnxfk7FStYThZGySMDgGxuawE3TXmg2N4rXYEG6BROVeS5cZ2cM0mRscsrJLIOVrRGajrQnNI4Xdak+u64cucwZnFuUGwHDY7hwbofgs1n5hwsDnNY0xtbJTAKqr0zUO70HoGjWk47XjCBhmx8eFgT5g5Ul4c17IpxHhy5hbM8tBEbmntg8gF5IdHEMraBz7amn/ACg+NwdF9J+ktcxzm5muY9naNGoY4m2ODRRBBBIsd5Xzh8kXEcMDTJAL0NObtRB/W9KK4Vy7hIXlsUYieHGUtBNggEEgEnM3vHxGvShQzfp+oHxXhxl478GXcBf2EohyudFJn+rzDIydtlj2GqY5wthA3u+mmu8GfmhjdlczM0HK7Rwvo4Dqs+k5cOI42yWFjhDA0SyEhrW5qJYGBrj7ztNm+6461a01ooKy007FRtlLK/f9jIdTioqEe755+XgI9CxC5c0KMoZnkq8hiobjMlNKl3lVzjs2ir+q2KNeALHxgqmJaofEu1UhxDEqGlfaqaYvuEh3DPoiTG0zD6R2vJT+zDyc4hyE4ws1FN6SY3XNZWDsFnw04KWkmAVaixRCVkxZKiPTPJ2X2JDEY9MxjbTCSVIukUiNCSFUWyW7cFDnCgnY2kieLhPR0k5cRQ7GmT8FhOIpN5JbUBJxjzTQ8X13UyvpN7/4jsdLN+C0tARnRaKuRcZTl3G7CWPStS5YwI9PYn2KZSArihAVsaIuvDsRNh8I1oAa2cEPyu+soOotc3N7py5gavoDRUVKx0r3OFVExzw0Gw1oF20Hw3v08FLCIOwsIDwS0WW5HN1d71uc7WtqFA1aiuHOD8W2NzcjJM+Hveg9pZmJPQFwKi5y20S6OJRz+/YhcNxEszigcwq+o1uwa3QR8QdrZJ3IzFzhmO5omrq9U1niLHOa4U5pLSPAg0R80UKVtQ1Jt9yQOOIcXZnEkWdRubGp9KBB9PBOMDxcsJcfMjzPRM8Hh+0zE/DomszKJHghcYy4H4WWVRTXYtXDedJmAlzydb1N6/olafyf7RJMTUTY3SP20qgfEknT5rDMJgXyWWtJDfePQC61+a0v2bYoQFoGl6XXUncqLfXCKzHuTKZTuj61xg2XiOLfh8HNPNlLmxucI27XXul3Urz7i+aomB7RhonueTmkkGZ58a1poW58dxEb2MhmPde0lwPgbb/M/JYxzP7OTFG6TDSOmLTeQgF5YdbbW5FjStfwPVbPIKnOuD2rlhfZ9z7Pgi8NbniNkt1seGq3XgnEWYuBkxDo3zC667loIB0dssX9lXIQxud2JdJHHqI2julzmOGdxsage76k7Ut9wcDIgIWtAYwDsx4NGgA9P6LrYpvgblZGUFler3+RFtlYHSRgNprroAN7xAs0AL39UsVExxt+lTOF2XU7yIaBQ+FfMqUJVpbBV0xXyT/FGL11rnqZL24AKM1JZks1QqXnLIvkTnOiqvHTorPidlUuPndUfVZepIbs7opnEd0xANp7iNSjxwaJiMtsRyLwhoIkOWku/QpvM9Em2d3YNor9AkY5tUdwtFjAW3Ajn1S52RWQJR8eiJtCvAxkm1QGXRdNFqm7k8kmSVFY4I/HzKLklTzHdVHOW56Zp669Op45LSiK2nWilCgKlykSDsyHMfFFXIMi4CBcHID5rrWbDJv/AFT6sae6ANPDb0aPAKMxWPL3Zj0JIrf49OgRcM6zXj08+iSDQfe7u+tXr4IFFIKMmWThHK83EHtlhYZGukqanAOY4m3OcDqGm7Bo9QmnMvKWJwRcZYiIw7KHg2wk2RTuugUbwnisuGkEkL3MeOoPTwPipLj/ADficY3JNI5wJDiCdLG1AbblDixS4xgl7qpQbfD/AJ/0IjCYoxk0AbST2mzWv61RQlcPPkJobik7jyhhSziLfBZeCYjJhJwfuD/9ED8yFNcjt7SeJo8fyVZwzrwk+2zPwkapTkLE1MBeoadeuoUOyPpk/mW9VmMR/wDPBZudeZCJSd+jasU0aBR/CubgC0zZsoq2tqzXSydFE8b4NM+5HS6Zi02DYA2PjsnHDeQY8QPq+I4dsl+7K18fxDtb+SWuutx5EnKce0Mo1HDe1zB5dcPK1zdAAG7eRsUrTheOxYmOKeF1tzDfQ045HNPgQS0/BY5hfY/jJCAcdg8t7tlkefg3IL+au/JnJ+IwMpbLNHJG8WOzsDOHN1NjTQDxQ3Q2rKGF8KSfp2v65z7k7gB9fOf/AHX/AJqTeo7hmskp8ZJP+8qRcrfqHZL5L9Dz+55um/mwjWpZqTalFBgtsQF3G2Ldoqlxt9gqz8QdoVS+Ky7rN9QebQJcyIB7O8gxDqC7tu8j4iOwmvKyOoYNcSizsJCXy0lWMtO7scip4ZEYeE2pqDDWEAw+qcN0Q22OXYcnLcGEICZYpwS00qjprKGuLbyxlR5EpXKPxTqT6SA1agOIT1orfQaWWos2xJ+njueEM8ZImJR5X2iLdwr+FWoLwW8I7UcgXIELY4cuQIUOTjVp+SmS0QPe8lT+PcqGBzh4bLaeXpA5jQOiiefcCMjngdEF0a55jJGcp1dkGuTGOCcBlxBtgIA6ovMeAfh3Njfd1mOu5JOvypaj7PYmNgYT1u/mmftO5cOKcx+HGeVjaLQdXMJ+zfUHp1tMX6GKpShH1JZb9yzr1ubsS4XYyFcnTOHyEE5SB3hZFAlvvAHqRY+abFtKoyWwC5cuXHEtwWW2yRk++0gevT8U65XkyYjw2BUPhGG7G6dlrmOzjdMzinle5PpbxGTXb9C9YqSQl0dZmnXw0J3B69Qo3CcEnMjSyKV7QdaY94q9jQ0SnLfMrAW9q2y0ggHYjTM0+R38iAtf4Jzfgy0BuSIkeDRr4E3v5qMsw4aLCdvpzFZKXy9y5IHQviilie0uDy9jx1B1DqvTTTyWpPFRsLt2ka1Xr6IcLx2KSgJG69LF/n6KO5z4k2OIMB70lhvj4EroVO2xQj3k0vxIF97xuksYyxHgLrYXfeJd8zf81JFR3A9Ix6KRBVx1H/daPPG8yeQzAheUYBJzFV1rxEcSwiN4k/Qql8SN2rBxzEVooJjMx1Wbve6WQI88lbbEc6m2wd1OX8PANoz2UKUay3dgVsgMRHqlMO1Op4LKRjbSd35iKh2I9LTOZyeuf3VGTboK1liuQSUouGizORntQjEBgUymuVklCPdgtvwOMewNaVnXFpLeaU/xzjXQHVVOR1myvRendO/0VO6S5Za9OolH1SClAUK5SG8lqAgKFAgYoFIEJQJtoU37hOJZFI1oOhTnm7EtMMgsbFYiOaJrB6jZP8TzPLMyqN+eyjPWVzeWZ6XTbsrJeeSmZsO0DxI/FQnPHGThJHsjeDK6PIaPuB25Pg6tvC7UFw3mSaCAxMOQm/rB7wB3DfA+f+RXpIgbJcTuTZ1s66nqi1HUvRtq8rn5E+nSetyn7l+9mXE4ZsNPgcSAQM0sbqGdjTWdzDWzSA4jwJOwKqXNfCDh5Sw0eoI2I++0/wAv8mHwuIfDI2SNxa9pDmkeP9FK8V4mJm2Bp937h8GfueA6bemf2ONm5dmXO5OOCCIQJfLZ/WvolH4QgBzdW9fEHwKkAJryK8P0UnVqPwn5FS8DNkxZ3LnTL0nQ4EHoE/gwQ6WEvANEri8W2Fhc74DxPgmN0pS2ruSXJRWWN8binRkPdK9pAoZSQ4i7rzCkuDcUlxUokleXZQGtvYAeA2VGmxTpXlzzZPyHkFb+Tgt30fpFenod8+Z+/t9P6mZ6nrJWxcV9k2HhI+rCfxhMeEn6sKRjWb16zazH/wDNioSc2yUSM7tFVXS9OCQ+EU/mE95M8EU64t3nlJRsyqjsjwDBekcPTLGaI8mISMsodoq+UUgNpGuxQBQOeHbJtxCGtkGBjKfUFtyguw/DSQmssOqfE0mc8wKCOcnNoYTyUoHimP0NJ/xWcAFVXES5ja9D/wDlOj7n/qbFwuxO0lG71MRkcm5R3uRCtNr7lKWEXMVg5AUKBVwQC4oUVBIU5cuXFJk4s/ZwtFZezrrf5E2oriAA7zJA4dR1Hw6qTEt6HUdQmGL4QHax6H7p2+B6LOgppvkjBNfz/t/NcXpI4d4cGlpu9BX5eK6VrmkBwI9RSUPagspTvgvDXYmURRkCRwPZg6Z3gWIgejnUQL3NDqmTigjeWkEEgjUEaEEbEFcGlwLtZqbBFaEbEH0UnhdD0sj+F48D4Gv1Ss/MvLr8Xh4uK4Vuds2mJY0W+PEDuyEtGpa53evfvC97VQgduKOh7zeoP3mru6BawyThgY/rl6Ncfsu+5IOovY/DwS0Ng5XCnA0f6g9eh+Kj2k3uCSP4Xt8D50kcTiHlrjmOVtCzea77rCfEDNr4ApqUMkvTal18eC3QUoHm8vE4jfplZG8DyljbKL8Dle3T1UVhOIyHuklwPQb/AN/RXT2z4ZreJueyiyWKCRhGxaIwwUfRikdPpUb8v7h3WanfWlFcMpUKvHKDdlSIVfeUW6BejVrbpCg1P2TVOFO+rCkMNJajMHpEleEy2SFhdcv4pmrHiwlnFMcbJQKj+bubcPw9jXTlxc+wxjAC81udSAALGpPzVVwvtOweIOUiWEnYvALfm0kj4ilRaiub7InfAtnDdGPBIzutxTeeTRDiJmkZmkEHUEGwR4gjdMJZlS3vHAOMIbYrEUUz+nG0fFglQ8pIKCutSR0Y7iYdiQ7dPMBKFWhiaSkGKN2nY07WmJOl4LPjH2DSqHEeKZTWqt3AuB4nHh/YdmA3QukcWturyimuJNG9uoWd8w4aWGd8MzCyRhpzT8wQeoIIIPUFek9F6b06+G6aTkuceSTo9E2t01w+whjMcX+ij3uWp8x+zWKLhQxWHfJJKxrZJbIyFhH1mRoHdynXUnRptZOSrWHUtPZRjTLCXHsXXwPhPa0cuXBcq7OXyEcioxRUMmKAuQoChYoBQISgTbFJ8O0S7XqNws96J6xZ8ZD4jFNBjzEAF+t+QO/xypfiWDZM2jVgaHw/smz8O1wpwsfrUJGnwNtvfj6tPvNHiD4Lg0QuOwLoj3tQdiE2VuEbMSxthwB12ojpv+rTPF8vNruON+BS5HFL3LX7DuZewxD8LI4dniAMrHn6t0u2XXRrntJAOxLWg7itc49yxhcUzLNGKumTgVNE/wC5K7cjYWd9L6OPlp7HRvo2C09DR06gr1Ry3jJJIITI5sj5I2mOWqZiYi3MGyD7EoadR4gkWMwAyQ6uTFed+S5MBIdHPhcem7XHbbe60I38iKVL4nMLyNIIbu4fbd94+NXlHoT1W++1TmWPCYPs6zPlJZG0/tIgK7QO/dqgD4kEWACPOzj18b2/XmliJhIvns2wcJEjntzSOBaLAIa06aDxP5fFPeOYcObhmy94sjlgO4oQyB7dR1y4n5NFqr8m47spQRuSKF16kea0Lj8XaxSuDSDC+KcEsIOSYHDzDUCxYw5Pp6UKbjPKLe+MZaBNLth/f2f45yUmbl+tY3WPA7/Pqrbyrh6ABGqhMPKW6Hp+XRP4MU5pDmkg/rcK+o65dGv4Vqyvfz/czd1PxI8GoAVF8EPA26kqr4HnAFuSVlfvM/m3+is3AOIQvOVkrC46huYZv+O6rbrVZZlGav0ttdnqjwUj2zcpYjEujxUDXS5I+yfG3VwAc5we1v2veIIGug86xl7Cx1OBBG4IojyIXrp4UXxJrS05gD6gFVdupdbw1ktade6YKLWTBOA80uh/bNeWyZQHWcoyW0uaDpWwoV7qt+FxjZAHMIcDsQpTjsbHjK5rXNGwLQR8AVSJ+FPhcZMKa6uiJ7p/23sfL/CrLnVqJf8AV/l/YScq9Q8/Zf5Ftc0EKPxOETPg/G2zgj3Xt95h3Ck5JdFBcJ1S2shzhKuWH3I1vCJHte9kcjmM99zWuLW9e8QKGmvomJbS03k7nmLDRsglYWtBdbxqNSTbh03q/JOObuS8PiGOmwRAkIz5Gkdk+9ab9xx6Vp5C7Vkq8wTTLd9OslTGyDzlfv8AD2ZROV+bX4J5oB4JzZSSNhRykda+Boq9898sx8ZwbMXhq+kMZbK+20amF3nd5SeumxsYdxHOJezDXCQOy5aOcPug3Lvd9Fq3s0xsvD8dJgsSCwyBrg0m2hxGYUdjYNWOoV5KuzQxqvhLuuV+/DLfRQ+Lpdkl6ofmvb7iT9lvGxJE2OWy2QFhY4d3OLa4EHoaPzWPc98DGBx+Iw7QcjXZo7v9m8B7BZ3oOq/FpW+8Y4M2DEtmjblbI4vNaASk5nn+LV3rmWd/+IHAViMLiANJIjGT0uN2bXzqT8EvSrsaqUOylnj80O6zE4xn5a5+plIXBcgK0c+OxXHFcuQJvIpyKUKBA5YQpyBCuSZFDQvoqagfYUDNo5SfD5dFQATXkkSUoH3Q6pBzkTDzEPe0/wC4enl8f5JAUScbQAErZTcG90q148lwSGXEcC2TffoRutK9modieHPwRlyS4aVj4H0SAHuLmWLF2/tWGiCA9uoq1QXqy+y/iYg4jGCe7MDAfC396M+ZztaB/vKUcg8MvXFPZlHxD6zGySvxBDR2kZyNY1ugjY1wILd7JGbM4nQEAY7zxyDNg8RiWRNc+CF0Tg4kFwjnsRudXTM1zM1bt816pDrVX5/wDXYeQg5Xzdjhi6r7vbBwv0zP/wCRSEiqKnZGL8tHl3BymLYFrx1BrbwK9CcitZi8KYpC5zMRC5jrdm94alp6dT5aLFOO8IdFK6N1ZmuqxdHz2Wq+yyYsZGCRo7oSQLNH03I9QljLLL23TuNMoePBQp8K5jzG/wDaROdG7wtpyurysWFweQR4K1+1bAdjxFzwKbOxkt/vD6t4HoGsP8aqxNpDMilpLiENtF30LXDRzXDZzT0IQsNabpSY5mlq44v3s65pdi4ezmIM0Y1P3mg5SfUHQ+o81M8ZNNKxflLjH0fFZxoGSNc7wyP7kn83eoW18bHcKgayHJRa6lQnx2ZQeJPUMZKKk+JSalQuIcq2UPUBGPB2M4E+VkuMhoOwrRJLrRcy6IGht1XvpQN9FKSC2NdRAcMzSQRYsjM3xGiZYXFyCKaNhFSxujcD1DmkaHodVZfZ3xaGTBNweKyloLgwOGoAJbbXbg2L0+8pHwo21LL5j+haVaSOqpUYP1rP+Pp7feU/FYjLsrF7P+a24eTJIfqHGjr+zcdvgdUx535Imga6aB/awjvG9JWt8SNnAeI8dlROFSDtBm2cC0+pGnrrS0Gl6PXZpJWwnlpZx9PDRN6dCzSy+HZ9mXj+aPQ/HuUIZ5I8dFldLCc4La74aNA/oS3Qg76V6U320YgR4nBSM0nERLj+6H/V/j2ih/Z9xp8UxidNkZlcwg6g20gaetJn7TuMjE4qIC+5BHGb6kOc7MPLvfO1XRk5PZLwvyL2ul12L2/rwaVy/wA6R43DOif+2YztNPFoJs+Hu1/Es/8Aa9xRz4cIw3lc6WUAua6vdYGimih72nzspXkPHGMzxtbbnwv1qz3Wm/8AuVL52xbnYgRu/wDQYIq89XPJ88ziPgE90+LeqXtH9/zGNZCMK3jy/wDJBWgK4LnLSymUwIQLkCDcccgK4Likk8oUBchKKhyKBitwfED+ic8OcmkxOx3GiUwb6KpvArXoJ4nRN8UC3LIN2b+bToUET7TmPUUdQdD6JBldx1Ac35iuvgnLW1+v15qJ4bLkzRndh8fsnY/rxCk3YoEaaLmF2Duamr3ua62nK5pDmu6h4NtI9CAUux/okJv180op6e5d4iMThop27StD68C4Bzm/B1j4Jhz6awmYfZmw569Z2Dp6qp+wziufDTYYnWF4ezp3JbdXn3w8/wAQVt59ZeAm9YnfKZjvzCRk3TP+LB/NfqY7znhLxFkHUjXTx9e9/ceisnJrAGAbHWx8f87eKS43D2gs6OBa7bw1Omt6WKPj0TrlyHL0ArTpqOnTw/JIl6zTzlmrA99seH7TBYbFDeN4a4+DZm0f+o2MLL43raMbhTi+H4zCjV2Rzov91dpH8pGfksPwsuZoPQgH4EWlaMnfDZY0PYQLJvWq8q8gjOJSEbqKVSDRW8XBlmlGwfG4/M/1tblBiTNgoJOr4o3H1LRf4rIOIwNsOPQFungdf5LS+UMex/DomtdZYCwj7QpxAselKLrfsJlb1GOYp/MrnFY9VCyhWbijbJUBiaCq0m3wRI9hLAkgqLmGTtACRlkJFdBIKaB/9Tj8VIx4kBM5j2jcQBX7PP53G5p0/wDjMpVr02r+IviL05WfoyXopzha3HjgsvJvNdN7DEHtGOsAOJOhFEWTqPJRXPRiw7gThY3B+sM7S9rgAbySsaQx727ZiLcKJzFVLBylp0O2vxVxwHMrCGNnYJG3q14D2HzII0KnazS2aDUOMG8fLjhmsrktRWppc/P3KlgcfZu9fxUvxjD32E5+6Y3eoOZv4OPyVj4hhuHe/DCI3HcW6gfIXShMZjmuj7MtprdR+vmq9z3SzFEmKlKPq7lu9l0IiGJx0zfq44XBt9RZLyP+FfFZPxTGdvPNNVdrI+SvDO4ur8VYsdxuSPDTQh1NnaxtD7rXXl30b73TdyqYVr02prdY/PCKrqEvXtOQoQ1AVZFeDaAhcEBXNiHBAuXBCxQCuK5y5JkU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5998551"/>
            <a:ext cx="1547664" cy="85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2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4"/>
            <a:ext cx="9144000" cy="1409601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k-SK" sz="3600" b="1" dirty="0" smtClean="0">
                <a:solidFill>
                  <a:schemeClr val="hlink"/>
                </a:solidFill>
                <a:latin typeface="Times New Roman" pitchFamily="18" charset="0"/>
              </a:rPr>
              <a:t>PENSION</a:t>
            </a:r>
            <a:br>
              <a:rPr lang="sk-SK" sz="3600" b="1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sk-SK" sz="3600" b="1" dirty="0" smtClean="0">
                <a:solidFill>
                  <a:schemeClr val="hlink"/>
                </a:solidFill>
                <a:latin typeface="Times New Roman" pitchFamily="18" charset="0"/>
              </a:rPr>
              <a:t>REFORM</a:t>
            </a:r>
            <a:endParaRPr lang="en-GB" sz="3600" b="1" dirty="0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1844824"/>
            <a:ext cx="903605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ts val="300"/>
              </a:spcBef>
            </a:pPr>
            <a:r>
              <a:rPr lang="sk-SK" altLang="sk-SK" sz="2000" b="1" dirty="0" smtClean="0">
                <a:solidFill>
                  <a:srgbClr val="FF0000"/>
                </a:solidFill>
              </a:rPr>
              <a:t>2006</a:t>
            </a:r>
            <a:endParaRPr lang="sk-SK" altLang="sk-SK" sz="2000" b="1" dirty="0">
              <a:solidFill>
                <a:srgbClr val="FF0000"/>
              </a:solidFill>
            </a:endParaRPr>
          </a:p>
          <a:p>
            <a:pPr algn="l">
              <a:spcBef>
                <a:spcPts val="300"/>
              </a:spcBef>
            </a:pPr>
            <a:r>
              <a:rPr lang="sk-SK" altLang="sk-SK" sz="2000" b="1" dirty="0"/>
              <a:t>The 1st political test: the reformed system survived the first socialist </a:t>
            </a:r>
            <a:r>
              <a:rPr lang="sk-SK" altLang="sk-SK" sz="2000" b="1" dirty="0" smtClean="0"/>
              <a:t>government</a:t>
            </a:r>
            <a:endParaRPr lang="sk-SK" altLang="sk-SK" sz="2000" b="1" dirty="0"/>
          </a:p>
          <a:p>
            <a:pPr>
              <a:spcBef>
                <a:spcPts val="300"/>
              </a:spcBef>
            </a:pPr>
            <a:r>
              <a:rPr lang="sk-SK" altLang="sk-SK" sz="2000" b="1" dirty="0"/>
              <a:t>2010</a:t>
            </a:r>
          </a:p>
          <a:p>
            <a:pPr algn="l">
              <a:spcBef>
                <a:spcPts val="300"/>
              </a:spcBef>
            </a:pPr>
            <a:r>
              <a:rPr lang="sk-SK" altLang="sk-SK" sz="2000" b="1" dirty="0"/>
              <a:t>A liberal-conservative government reversed some of the changes introduced by socialist government</a:t>
            </a:r>
          </a:p>
          <a:p>
            <a:pPr>
              <a:spcBef>
                <a:spcPts val="300"/>
              </a:spcBef>
            </a:pPr>
            <a:endParaRPr lang="sk-SK" altLang="sk-SK" sz="2000" b="1" dirty="0" smtClean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</a:pPr>
            <a:r>
              <a:rPr lang="sk-SK" altLang="sk-SK" sz="2000" b="1" dirty="0" smtClean="0">
                <a:solidFill>
                  <a:srgbClr val="FF0000"/>
                </a:solidFill>
              </a:rPr>
              <a:t>2012</a:t>
            </a:r>
            <a:endParaRPr lang="sk-SK" altLang="sk-SK" sz="2000" b="1" dirty="0">
              <a:solidFill>
                <a:srgbClr val="FF0000"/>
              </a:solidFill>
            </a:endParaRPr>
          </a:p>
          <a:p>
            <a:pPr algn="l">
              <a:spcBef>
                <a:spcPts val="300"/>
              </a:spcBef>
            </a:pPr>
            <a:r>
              <a:rPr lang="sk-SK" altLang="sk-SK" sz="2000" b="1" dirty="0"/>
              <a:t>Early elections, the 2nd socialist government:</a:t>
            </a:r>
          </a:p>
          <a:p>
            <a:pPr algn="l">
              <a:spcBef>
                <a:spcPts val="300"/>
              </a:spcBef>
            </a:pPr>
            <a:r>
              <a:rPr lang="sk-SK" altLang="sk-SK" sz="2000" b="1" dirty="0"/>
              <a:t>Contributions reduced from 9 to </a:t>
            </a:r>
            <a:r>
              <a:rPr lang="sk-SK" altLang="sk-SK" sz="2000" b="1" dirty="0">
                <a:solidFill>
                  <a:srgbClr val="FF0000"/>
                </a:solidFill>
              </a:rPr>
              <a:t>4 %</a:t>
            </a:r>
            <a:r>
              <a:rPr lang="sk-SK" altLang="sk-SK" sz="2000" b="1" dirty="0"/>
              <a:t> as of Sept 1, 2012</a:t>
            </a:r>
          </a:p>
          <a:p>
            <a:pPr algn="l">
              <a:spcBef>
                <a:spcPts val="300"/>
              </a:spcBef>
            </a:pPr>
            <a:r>
              <a:rPr lang="sk-SK" altLang="sk-SK" sz="2000" b="1" dirty="0" smtClean="0"/>
              <a:t>Future increase of rates guaranteed by constitutional amendment agreed across political spectrum:</a:t>
            </a:r>
            <a:endParaRPr lang="sk-SK" altLang="sk-SK" sz="2000" b="1" dirty="0"/>
          </a:p>
        </p:txBody>
      </p:sp>
      <p:graphicFrame>
        <p:nvGraphicFramePr>
          <p:cNvPr id="2" name="Tabuľka 1"/>
          <p:cNvGraphicFramePr>
            <a:graphicFrameLocks noGrp="1"/>
          </p:cNvGraphicFramePr>
          <p:nvPr/>
        </p:nvGraphicFramePr>
        <p:xfrm>
          <a:off x="38100" y="6027738"/>
          <a:ext cx="9105904" cy="827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238"/>
                <a:gridCol w="1138238"/>
                <a:gridCol w="1138238"/>
                <a:gridCol w="1138238"/>
                <a:gridCol w="1138238"/>
                <a:gridCol w="1138238"/>
                <a:gridCol w="1138238"/>
                <a:gridCol w="1138238"/>
              </a:tblGrid>
              <a:tr h="413544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 smtClean="0"/>
                        <a:t>2017</a:t>
                      </a:r>
                      <a:endParaRPr lang="sk-SK" sz="1400" b="1" dirty="0"/>
                    </a:p>
                  </a:txBody>
                  <a:tcPr marL="91436" marR="91436" marT="45652" marB="45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 smtClean="0"/>
                        <a:t>2018</a:t>
                      </a:r>
                      <a:endParaRPr lang="sk-SK" sz="1400" b="1" dirty="0"/>
                    </a:p>
                  </a:txBody>
                  <a:tcPr marL="91436" marR="91436" marT="45652" marB="45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 smtClean="0"/>
                        <a:t>2019</a:t>
                      </a:r>
                      <a:endParaRPr lang="sk-SK" sz="1400" b="1" dirty="0"/>
                    </a:p>
                  </a:txBody>
                  <a:tcPr marL="91436" marR="91436" marT="45652" marB="45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 smtClean="0"/>
                        <a:t>2020</a:t>
                      </a:r>
                      <a:endParaRPr lang="sk-SK" sz="1400" b="1" dirty="0"/>
                    </a:p>
                  </a:txBody>
                  <a:tcPr marL="91436" marR="91436" marT="45652" marB="45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 smtClean="0"/>
                        <a:t>2021</a:t>
                      </a:r>
                      <a:endParaRPr lang="sk-SK" sz="1400" b="1" dirty="0"/>
                    </a:p>
                  </a:txBody>
                  <a:tcPr marL="91436" marR="91436" marT="45652" marB="45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 smtClean="0"/>
                        <a:t>2022</a:t>
                      </a:r>
                      <a:endParaRPr lang="sk-SK" sz="1400" b="1" dirty="0"/>
                    </a:p>
                  </a:txBody>
                  <a:tcPr marL="91436" marR="91436" marT="45652" marB="45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 smtClean="0"/>
                        <a:t>2023</a:t>
                      </a:r>
                      <a:endParaRPr lang="sk-SK" sz="1400" b="1" dirty="0"/>
                    </a:p>
                  </a:txBody>
                  <a:tcPr marL="91436" marR="91436" marT="45652" marB="45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 smtClean="0"/>
                        <a:t>2024</a:t>
                      </a:r>
                      <a:endParaRPr lang="sk-SK" sz="1400" b="1" dirty="0"/>
                    </a:p>
                  </a:txBody>
                  <a:tcPr marL="91436" marR="91436" marT="45652" marB="45652"/>
                </a:tc>
              </a:tr>
              <a:tr h="413544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 smtClean="0"/>
                        <a:t>4.25</a:t>
                      </a:r>
                      <a:endParaRPr lang="sk-SK" sz="1400" b="1" dirty="0"/>
                    </a:p>
                  </a:txBody>
                  <a:tcPr marL="91436" marR="91436" marT="45652" marB="45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 smtClean="0"/>
                        <a:t>4.5</a:t>
                      </a:r>
                      <a:endParaRPr lang="sk-SK" sz="1400" b="1" dirty="0"/>
                    </a:p>
                  </a:txBody>
                  <a:tcPr marL="91436" marR="91436" marT="45652" marB="45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 smtClean="0"/>
                        <a:t>4.75</a:t>
                      </a:r>
                      <a:endParaRPr lang="sk-SK" sz="1400" b="1" dirty="0"/>
                    </a:p>
                  </a:txBody>
                  <a:tcPr marL="91436" marR="91436" marT="45652" marB="45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 smtClean="0"/>
                        <a:t>5.0</a:t>
                      </a:r>
                      <a:endParaRPr lang="sk-SK" sz="1400" b="1" dirty="0"/>
                    </a:p>
                  </a:txBody>
                  <a:tcPr marL="91436" marR="91436" marT="45652" marB="45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 smtClean="0"/>
                        <a:t>5.25</a:t>
                      </a:r>
                      <a:endParaRPr lang="sk-SK" sz="1400" b="1" dirty="0"/>
                    </a:p>
                  </a:txBody>
                  <a:tcPr marL="91436" marR="91436" marT="45652" marB="45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 smtClean="0"/>
                        <a:t>5.5</a:t>
                      </a:r>
                      <a:endParaRPr lang="sk-SK" sz="1400" b="1" dirty="0"/>
                    </a:p>
                  </a:txBody>
                  <a:tcPr marL="91436" marR="91436" marT="45652" marB="45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 smtClean="0"/>
                        <a:t>5.75</a:t>
                      </a:r>
                      <a:endParaRPr lang="sk-SK" sz="1400" b="1" dirty="0"/>
                    </a:p>
                  </a:txBody>
                  <a:tcPr marL="91436" marR="91436" marT="45652" marB="45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 smtClean="0"/>
                        <a:t>6.0</a:t>
                      </a:r>
                      <a:endParaRPr lang="sk-SK" sz="1400" b="1" dirty="0"/>
                    </a:p>
                  </a:txBody>
                  <a:tcPr marL="91436" marR="91436" marT="45652" marB="45652"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2829208" cy="15843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792" y="0"/>
            <a:ext cx="2829208" cy="15843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91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19862" cy="1260475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sk-SK" b="1" dirty="0" smtClean="0"/>
              <a:t>Reforms</a:t>
            </a:r>
            <a:r>
              <a:rPr lang="sk-SK" altLang="sk-SK" b="1" dirty="0" smtClean="0"/>
              <a:t/>
            </a:r>
            <a:br>
              <a:rPr lang="sk-SK" altLang="sk-SK" b="1" dirty="0" smtClean="0"/>
            </a:br>
            <a:r>
              <a:rPr lang="en-GB" altLang="sk-SK" b="1" dirty="0" smtClean="0"/>
              <a:t>In </a:t>
            </a:r>
            <a:r>
              <a:rPr lang="en-GB" altLang="sk-SK" b="1" dirty="0"/>
              <a:t>Slovakia</a:t>
            </a:r>
          </a:p>
        </p:txBody>
      </p:sp>
      <p:pic>
        <p:nvPicPr>
          <p:cNvPr id="645123" name="Picture 3" descr="scal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4825"/>
            <a:ext cx="4648200" cy="381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24" name="Text Box 4"/>
          <p:cNvSpPr txBox="1">
            <a:spLocks noChangeArrowheads="1"/>
          </p:cNvSpPr>
          <p:nvPr/>
        </p:nvSpPr>
        <p:spPr bwMode="auto">
          <a:xfrm>
            <a:off x="5257800" y="4191000"/>
            <a:ext cx="129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 sz="6000" b="1">
                <a:solidFill>
                  <a:srgbClr val="000000"/>
                </a:solidFill>
              </a:rPr>
              <a:t>+</a:t>
            </a:r>
            <a:endParaRPr lang="en-GB" altLang="sk-SK" sz="6000" b="1">
              <a:solidFill>
                <a:srgbClr val="000000"/>
              </a:solidFill>
            </a:endParaRPr>
          </a:p>
        </p:txBody>
      </p:sp>
      <p:sp>
        <p:nvSpPr>
          <p:cNvPr id="645125" name="Text Box 5"/>
          <p:cNvSpPr txBox="1">
            <a:spLocks noChangeArrowheads="1"/>
          </p:cNvSpPr>
          <p:nvPr/>
        </p:nvSpPr>
        <p:spPr bwMode="auto">
          <a:xfrm>
            <a:off x="2438400" y="3429000"/>
            <a:ext cx="129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 sz="6000" b="1">
                <a:solidFill>
                  <a:srgbClr val="000000"/>
                </a:solidFill>
              </a:rPr>
              <a:t>_</a:t>
            </a:r>
            <a:endParaRPr lang="en-GB" altLang="sk-SK" sz="6000" b="1">
              <a:solidFill>
                <a:srgbClr val="000000"/>
              </a:solidFill>
            </a:endParaRPr>
          </a:p>
        </p:txBody>
      </p:sp>
      <p:sp>
        <p:nvSpPr>
          <p:cNvPr id="645126" name="Text Box 6"/>
          <p:cNvSpPr txBox="1">
            <a:spLocks noChangeArrowheads="1"/>
          </p:cNvSpPr>
          <p:nvPr/>
        </p:nvSpPr>
        <p:spPr bwMode="auto">
          <a:xfrm>
            <a:off x="0" y="1772816"/>
            <a:ext cx="911986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sk-SK" sz="3600" b="1" dirty="0"/>
              <a:t>Overall </a:t>
            </a:r>
            <a:r>
              <a:rPr lang="sk-SK" altLang="sk-SK" sz="3600" b="1" dirty="0"/>
              <a:t>Very </a:t>
            </a:r>
            <a:r>
              <a:rPr lang="en-GB" altLang="sk-SK" sz="3600" b="1" dirty="0"/>
              <a:t>Positive </a:t>
            </a:r>
            <a:r>
              <a:rPr lang="sk-SK" altLang="sk-SK" sz="3600" b="1" dirty="0" smtClean="0"/>
              <a:t>Impact,</a:t>
            </a:r>
          </a:p>
          <a:p>
            <a:pPr algn="ctr">
              <a:spcBef>
                <a:spcPct val="50000"/>
              </a:spcBef>
            </a:pPr>
            <a:r>
              <a:rPr lang="sk-SK" altLang="sk-SK" sz="3600" b="1" dirty="0" smtClean="0"/>
              <a:t>Internally as well as externally</a:t>
            </a:r>
            <a:endParaRPr lang="en-GB" altLang="sk-SK" sz="36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91"/>
            <a:ext cx="28575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362" y="28575"/>
            <a:ext cx="28575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44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390"/>
            <a:ext cx="9143999" cy="1322377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sk-SK" sz="3600" b="1" dirty="0"/>
              <a:t>3 crucial </a:t>
            </a:r>
            <a:r>
              <a:rPr lang="en-GB" altLang="sk-SK" sz="3600" b="1" dirty="0" smtClean="0"/>
              <a:t>conditions</a:t>
            </a:r>
            <a:r>
              <a:rPr lang="sk-SK" altLang="sk-SK" sz="3600" b="1" dirty="0" smtClean="0"/>
              <a:t/>
            </a:r>
            <a:br>
              <a:rPr lang="sk-SK" altLang="sk-SK" sz="3600" b="1" dirty="0" smtClean="0"/>
            </a:br>
            <a:r>
              <a:rPr lang="en-GB" altLang="sk-SK" sz="3600" b="1" dirty="0" smtClean="0"/>
              <a:t>necessary</a:t>
            </a:r>
            <a:r>
              <a:rPr lang="sk-SK" altLang="sk-SK" sz="3600" b="1" dirty="0" smtClean="0"/>
              <a:t/>
            </a:r>
            <a:br>
              <a:rPr lang="sk-SK" altLang="sk-SK" sz="3600" b="1" dirty="0" smtClean="0"/>
            </a:br>
            <a:r>
              <a:rPr lang="en-GB" altLang="sk-SK" sz="3600" b="1" dirty="0" smtClean="0"/>
              <a:t>for reforms</a:t>
            </a:r>
            <a:endParaRPr lang="en-GB" altLang="sk-SK" sz="3600" dirty="0"/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18591"/>
            <a:ext cx="9144000" cy="5239409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GB" altLang="sk-SK" b="1" dirty="0"/>
              <a:t>Open crisis - 1993-1998	</a:t>
            </a:r>
            <a:r>
              <a:rPr lang="en-GB" altLang="sk-SK" sz="4400" b="1" dirty="0">
                <a:sym typeface="Wingdings" pitchFamily="2" charset="2"/>
              </a:rPr>
              <a:t>	 </a:t>
            </a:r>
            <a:r>
              <a:rPr lang="en-GB" altLang="sk-SK" sz="2400" b="1" dirty="0">
                <a:sym typeface="Wingdings" pitchFamily="2" charset="2"/>
              </a:rPr>
              <a:t>(irresponsible macroeconomic policies, lack of microeconomic adjustments)                                          </a:t>
            </a:r>
            <a:r>
              <a:rPr lang="en-GB" altLang="sk-SK" b="1" dirty="0">
                <a:sym typeface="Wingdings" pitchFamily="2" charset="2"/>
              </a:rPr>
              <a:t>and a sense of </a:t>
            </a:r>
            <a:r>
              <a:rPr lang="en-GB" altLang="sk-SK" b="1" dirty="0" smtClean="0">
                <a:sym typeface="Wingdings" pitchFamily="2" charset="2"/>
              </a:rPr>
              <a:t>urgency</a:t>
            </a:r>
            <a:r>
              <a:rPr lang="sk-SK" altLang="sk-SK" b="1" dirty="0" smtClean="0">
                <a:sym typeface="Wingdings" pitchFamily="2" charset="2"/>
              </a:rPr>
              <a:t> of general                    public</a:t>
            </a:r>
            <a:endParaRPr lang="en-GB" altLang="sk-SK" b="1" dirty="0"/>
          </a:p>
          <a:p>
            <a:pPr marL="0" indent="0">
              <a:lnSpc>
                <a:spcPct val="80000"/>
              </a:lnSpc>
              <a:buNone/>
            </a:pPr>
            <a:endParaRPr lang="en-GB" altLang="sk-SK" b="1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GB" altLang="sk-SK" b="1" dirty="0"/>
              <a:t>Inspirations: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GB" altLang="sk-SK" b="1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GB" altLang="sk-SK" b="1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sk-SK" altLang="sk-SK" b="1" dirty="0" smtClean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GB" altLang="sk-SK" b="1" dirty="0" smtClean="0"/>
              <a:t>Responsive </a:t>
            </a:r>
            <a:r>
              <a:rPr lang="en-GB" altLang="sk-SK" b="1" dirty="0"/>
              <a:t>politicians ready to implement changes</a:t>
            </a:r>
          </a:p>
        </p:txBody>
      </p:sp>
      <p:sp>
        <p:nvSpPr>
          <p:cNvPr id="610308" name="Line 4"/>
          <p:cNvSpPr>
            <a:spLocks noChangeShapeType="1"/>
          </p:cNvSpPr>
          <p:nvPr/>
        </p:nvSpPr>
        <p:spPr bwMode="auto">
          <a:xfrm flipV="1">
            <a:off x="3779838" y="3789363"/>
            <a:ext cx="2808287" cy="6492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0309" name="Line 5"/>
          <p:cNvSpPr>
            <a:spLocks noChangeShapeType="1"/>
          </p:cNvSpPr>
          <p:nvPr/>
        </p:nvSpPr>
        <p:spPr bwMode="auto">
          <a:xfrm>
            <a:off x="3779838" y="4437063"/>
            <a:ext cx="1655762" cy="5032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610310" name="Picture 6" descr="schroeder and Chir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492375"/>
            <a:ext cx="16129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0311" name="Line 7"/>
          <p:cNvSpPr>
            <a:spLocks noChangeShapeType="1"/>
          </p:cNvSpPr>
          <p:nvPr/>
        </p:nvSpPr>
        <p:spPr bwMode="auto">
          <a:xfrm flipV="1">
            <a:off x="6588125" y="2492375"/>
            <a:ext cx="1728788" cy="1655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0312" name="Line 8"/>
          <p:cNvSpPr>
            <a:spLocks noChangeShapeType="1"/>
          </p:cNvSpPr>
          <p:nvPr/>
        </p:nvSpPr>
        <p:spPr bwMode="auto">
          <a:xfrm>
            <a:off x="6516688" y="2636838"/>
            <a:ext cx="1871662" cy="143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610313" name="Picture 9" descr="wealth of n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292600"/>
            <a:ext cx="7874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0314" name="Picture 10" descr="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437063"/>
            <a:ext cx="16764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91"/>
            <a:ext cx="28575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756" y="0"/>
            <a:ext cx="2858244" cy="16185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33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91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sk-SK" sz="6600" b="1"/>
              <a:t>LESSON</a:t>
            </a:r>
            <a:r>
              <a:rPr lang="cs-CZ" altLang="sk-SK" sz="6600" b="1"/>
              <a:t>S</a:t>
            </a:r>
          </a:p>
        </p:txBody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05800" cy="5334000"/>
          </a:xfrm>
        </p:spPr>
        <p:txBody>
          <a:bodyPr>
            <a:normAutofit lnSpcReduction="10000"/>
          </a:bodyPr>
          <a:lstStyle/>
          <a:p>
            <a:pPr marL="609600" indent="-609600" algn="just">
              <a:lnSpc>
                <a:spcPct val="90000"/>
              </a:lnSpc>
            </a:pPr>
            <a:endParaRPr lang="sk-SK" altLang="sk-SK" sz="2800" b="1" dirty="0" smtClean="0"/>
          </a:p>
          <a:p>
            <a:pPr marL="609600" indent="-609600" algn="just">
              <a:lnSpc>
                <a:spcPct val="90000"/>
              </a:lnSpc>
            </a:pPr>
            <a:endParaRPr lang="sk-SK" altLang="sk-SK" sz="2800" b="1" dirty="0" smtClean="0"/>
          </a:p>
          <a:p>
            <a:pPr marL="609600" indent="-609600" algn="just">
              <a:lnSpc>
                <a:spcPct val="90000"/>
              </a:lnSpc>
            </a:pPr>
            <a:r>
              <a:rPr lang="sk-SK" altLang="sk-SK" sz="2800" b="1" dirty="0" smtClean="0"/>
              <a:t>Significant </a:t>
            </a:r>
            <a:r>
              <a:rPr lang="sk-SK" altLang="sk-SK" sz="2800" b="1" dirty="0"/>
              <a:t>and quick improvements are possible</a:t>
            </a:r>
          </a:p>
          <a:p>
            <a:pPr marL="609600" indent="-609600" algn="just">
              <a:lnSpc>
                <a:spcPct val="90000"/>
              </a:lnSpc>
            </a:pPr>
            <a:r>
              <a:rPr lang="en-US" altLang="sk-SK" sz="2800" b="1" dirty="0"/>
              <a:t>Reforms must be </a:t>
            </a:r>
            <a:r>
              <a:rPr lang="sk-SK" altLang="sk-SK" sz="2800" b="1" dirty="0"/>
              <a:t>fundamental and </a:t>
            </a:r>
            <a:r>
              <a:rPr lang="en-US" altLang="sk-SK" sz="2800" b="1" dirty="0"/>
              <a:t>quick (no gradualism and incrementalism)</a:t>
            </a:r>
          </a:p>
          <a:p>
            <a:pPr marL="609600" indent="-609600" algn="just">
              <a:lnSpc>
                <a:spcPct val="90000"/>
              </a:lnSpc>
            </a:pPr>
            <a:endParaRPr lang="en-US" altLang="sk-SK" sz="900" b="1" dirty="0"/>
          </a:p>
          <a:p>
            <a:pPr marL="609600" indent="-609600" algn="just">
              <a:lnSpc>
                <a:spcPct val="90000"/>
              </a:lnSpc>
            </a:pPr>
            <a:r>
              <a:rPr lang="en-US" altLang="sk-SK" sz="2800" b="1" dirty="0"/>
              <a:t>Reforms must bring early results</a:t>
            </a:r>
          </a:p>
          <a:p>
            <a:pPr marL="609600" indent="-609600" algn="just">
              <a:lnSpc>
                <a:spcPct val="90000"/>
              </a:lnSpc>
            </a:pPr>
            <a:endParaRPr lang="en-US" altLang="sk-SK" sz="900" b="1" dirty="0"/>
          </a:p>
          <a:p>
            <a:pPr marL="609600" indent="-609600" algn="just">
              <a:lnSpc>
                <a:spcPct val="90000"/>
              </a:lnSpc>
            </a:pPr>
            <a:r>
              <a:rPr lang="en-US" altLang="sk-SK" sz="2800" b="1" dirty="0"/>
              <a:t>Slow implementation of reforms undermine their sustainability in future</a:t>
            </a:r>
            <a:endParaRPr lang="cs-CZ" altLang="sk-SK" sz="2800" b="1" dirty="0"/>
          </a:p>
          <a:p>
            <a:pPr marL="609600" indent="-609600" algn="just">
              <a:lnSpc>
                <a:spcPct val="90000"/>
              </a:lnSpc>
            </a:pPr>
            <a:endParaRPr lang="en-US" altLang="sk-SK" sz="900" b="1" dirty="0"/>
          </a:p>
          <a:p>
            <a:pPr marL="609600" indent="-609600" algn="just">
              <a:lnSpc>
                <a:spcPct val="90000"/>
              </a:lnSpc>
            </a:pPr>
            <a:r>
              <a:rPr lang="en-US" altLang="sk-SK" sz="2800" b="1" dirty="0"/>
              <a:t>Even the best reforms tend to </a:t>
            </a:r>
            <a:r>
              <a:rPr lang="en-US" altLang="sk-SK" sz="2800" b="1" dirty="0" smtClean="0"/>
              <a:t>deteriorate</a:t>
            </a:r>
            <a:r>
              <a:rPr lang="sk-SK" altLang="sk-SK" sz="2800" b="1" dirty="0" smtClean="0"/>
              <a:t>, nothing is irreversible</a:t>
            </a:r>
            <a:endParaRPr lang="cs-CZ" altLang="sk-SK" sz="2800" b="1" dirty="0"/>
          </a:p>
          <a:p>
            <a:pPr marL="609600" indent="-609600" algn="just">
              <a:lnSpc>
                <a:spcPct val="90000"/>
              </a:lnSpc>
            </a:pPr>
            <a:endParaRPr lang="en-US" altLang="sk-SK" sz="900" b="1" dirty="0"/>
          </a:p>
          <a:p>
            <a:pPr marL="609600" indent="-609600" algn="just">
              <a:lnSpc>
                <a:spcPct val="90000"/>
              </a:lnSpc>
            </a:pPr>
            <a:r>
              <a:rPr lang="cs-CZ" altLang="sk-SK" sz="2800" b="1" dirty="0"/>
              <a:t>Mechanisms to prevent achievements from deterioriating need to be </a:t>
            </a:r>
            <a:r>
              <a:rPr lang="cs-CZ" altLang="sk-SK" sz="2800" b="1" dirty="0" smtClean="0"/>
              <a:t>introduced</a:t>
            </a:r>
            <a:endParaRPr lang="cs-CZ" altLang="sk-SK" sz="2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756" y="0"/>
            <a:ext cx="2858244" cy="16185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91"/>
            <a:ext cx="28575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6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756" y="0"/>
            <a:ext cx="2858244" cy="16185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91"/>
            <a:ext cx="28575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0195"/>
            <a:ext cx="9114656" cy="838200"/>
          </a:xfrm>
        </p:spPr>
        <p:txBody>
          <a:bodyPr/>
          <a:lstStyle/>
          <a:p>
            <a:pPr algn="ctr"/>
            <a:r>
              <a:rPr lang="en-GB" altLang="sk-SK" sz="2700" b="1" dirty="0" smtClean="0">
                <a:solidFill>
                  <a:schemeClr val="hlink"/>
                </a:solidFill>
              </a:rPr>
              <a:t>SLOVAKIA-</a:t>
            </a:r>
            <a:r>
              <a:rPr lang="hu-HU" altLang="sk-SK" sz="2700" b="1" dirty="0" smtClean="0">
                <a:solidFill>
                  <a:schemeClr val="hlink"/>
                </a:solidFill>
              </a:rPr>
              <a:t>CROATIA</a:t>
            </a:r>
            <a:endParaRPr lang="cs-CZ" altLang="sk-SK" sz="2700" b="1" dirty="0">
              <a:solidFill>
                <a:schemeClr val="hlink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844824"/>
            <a:ext cx="91440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GB" altLang="sk-SK" sz="2800" b="1" dirty="0" smtClean="0">
                <a:cs typeface="Times New Roman" pitchFamily="18" charset="0"/>
              </a:rPr>
              <a:t>Four parallel historical and non-precedent transitions :</a:t>
            </a:r>
            <a:endParaRPr lang="cs-CZ" altLang="sk-SK" sz="2800" b="1" dirty="0" smtClean="0">
              <a:cs typeface="Times New Roman" pitchFamily="18" charset="0"/>
            </a:endParaRPr>
          </a:p>
          <a:p>
            <a:pPr marL="609600" indent="-609600" algn="just">
              <a:lnSpc>
                <a:spcPct val="90000"/>
              </a:lnSpc>
              <a:buFontTx/>
              <a:buAutoNum type="arabicPeriod"/>
            </a:pPr>
            <a:endParaRPr lang="sk-SK" altLang="sk-SK" sz="2800" b="1" dirty="0" smtClean="0"/>
          </a:p>
          <a:p>
            <a:pPr marL="609600" indent="-609600" algn="just">
              <a:lnSpc>
                <a:spcPct val="90000"/>
              </a:lnSpc>
              <a:buFontTx/>
              <a:buAutoNum type="arabicPeriod"/>
            </a:pPr>
            <a:r>
              <a:rPr lang="en-GB" altLang="sk-SK" sz="2800" b="1" dirty="0" smtClean="0"/>
              <a:t>transition from a totalitarian Communist regime to a multiparty democracy</a:t>
            </a:r>
            <a:endParaRPr lang="sk-SK" altLang="sk-SK" sz="2800" b="1" dirty="0" smtClean="0"/>
          </a:p>
          <a:p>
            <a:pPr marL="609600" indent="-609600" algn="just">
              <a:lnSpc>
                <a:spcPct val="90000"/>
              </a:lnSpc>
              <a:buFontTx/>
              <a:buAutoNum type="arabicPeriod"/>
            </a:pPr>
            <a:endParaRPr lang="sk-SK" altLang="sk-SK" sz="900" b="1" dirty="0" smtClean="0"/>
          </a:p>
          <a:p>
            <a:pPr marL="609600" indent="-609600" algn="just">
              <a:lnSpc>
                <a:spcPct val="90000"/>
              </a:lnSpc>
              <a:buFontTx/>
              <a:buAutoNum type="arabicPeriod"/>
            </a:pPr>
            <a:r>
              <a:rPr lang="en-GB" altLang="sk-SK" sz="2800" b="1" dirty="0" smtClean="0"/>
              <a:t>transition from a federation to an independent state</a:t>
            </a:r>
          </a:p>
          <a:p>
            <a:pPr marL="609600" indent="-609600" algn="just">
              <a:lnSpc>
                <a:spcPct val="90000"/>
              </a:lnSpc>
              <a:buFontTx/>
              <a:buAutoNum type="arabicPeriod"/>
            </a:pPr>
            <a:endParaRPr lang="en-GB" altLang="sk-SK" sz="900" b="1" dirty="0" smtClean="0"/>
          </a:p>
          <a:p>
            <a:pPr marL="609600" indent="-609600" algn="just">
              <a:lnSpc>
                <a:spcPct val="90000"/>
              </a:lnSpc>
              <a:buFontTx/>
              <a:buAutoNum type="arabicPeriod"/>
            </a:pPr>
            <a:r>
              <a:rPr lang="en-GB" altLang="sk-SK" sz="2800" b="1" dirty="0" smtClean="0"/>
              <a:t>transition from a centrally planned economy to a market economy</a:t>
            </a:r>
          </a:p>
          <a:p>
            <a:pPr marL="609600" indent="-609600" algn="just">
              <a:lnSpc>
                <a:spcPct val="90000"/>
              </a:lnSpc>
              <a:buFontTx/>
              <a:buAutoNum type="arabicPeriod"/>
            </a:pPr>
            <a:endParaRPr lang="en-GB" altLang="sk-SK" sz="900" b="1" dirty="0" smtClean="0"/>
          </a:p>
          <a:p>
            <a:pPr marL="609600" indent="-609600" algn="just">
              <a:lnSpc>
                <a:spcPct val="90000"/>
              </a:lnSpc>
              <a:buFontTx/>
              <a:buAutoNum type="arabicPeriod"/>
            </a:pPr>
            <a:r>
              <a:rPr lang="en-GB" altLang="sk-SK" b="1" i="1" u="sng" dirty="0" smtClean="0"/>
              <a:t>transition from state paternalism to individual responsibility.</a:t>
            </a:r>
            <a:endParaRPr lang="sk-SK" altLang="sk-SK" b="1" i="1" u="sng" dirty="0" smtClean="0"/>
          </a:p>
          <a:p>
            <a:pPr marL="609600" indent="-609600">
              <a:lnSpc>
                <a:spcPct val="90000"/>
              </a:lnSpc>
              <a:buNone/>
            </a:pPr>
            <a:r>
              <a:rPr lang="en-GB" altLang="sk-SK" sz="2000" b="1" dirty="0" smtClean="0">
                <a:cs typeface="Times New Roman" pitchFamily="18" charset="0"/>
              </a:rPr>
              <a:t>Facing just one of these challenges would be more than enough for one generation.</a:t>
            </a:r>
            <a:r>
              <a:rPr lang="sk-SK" altLang="sk-SK" sz="2000" b="1" dirty="0" smtClean="0"/>
              <a:t> </a:t>
            </a:r>
            <a:endParaRPr lang="cs-CZ" altLang="sk-SK" sz="2000" b="1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sk-SK" altLang="sk-SK" sz="900" b="1" dirty="0"/>
          </a:p>
        </p:txBody>
      </p:sp>
    </p:spTree>
    <p:extLst>
      <p:ext uri="{BB962C8B-B14F-4D97-AF65-F5344CB8AC3E}">
        <p14:creationId xmlns:p14="http://schemas.microsoft.com/office/powerpoint/2010/main" val="193545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altLang="sk-SK" b="1" i="1" dirty="0" smtClean="0"/>
              <a:t>POLICY MAKING</a:t>
            </a:r>
            <a:br>
              <a:rPr lang="sk-SK" altLang="sk-SK" b="1" i="1" dirty="0" smtClean="0"/>
            </a:br>
            <a:r>
              <a:rPr lang="sk-SK" altLang="sk-SK" b="1" i="1" dirty="0" smtClean="0"/>
              <a:t>TODAY</a:t>
            </a:r>
            <a:endParaRPr lang="sk-SK" altLang="sk-SK" dirty="0" smtClean="0"/>
          </a:p>
        </p:txBody>
      </p:sp>
      <p:sp>
        <p:nvSpPr>
          <p:cNvPr id="12291" name="Zástupný symbol obsahu 2"/>
          <p:cNvSpPr>
            <a:spLocks noGrp="1"/>
          </p:cNvSpPr>
          <p:nvPr>
            <p:ph idx="1"/>
          </p:nvPr>
        </p:nvSpPr>
        <p:spPr>
          <a:xfrm>
            <a:off x="500063" y="1214438"/>
            <a:ext cx="8229600" cy="5643562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None/>
            </a:pPr>
            <a:endParaRPr lang="sk-SK" altLang="sk-SK" b="1" dirty="0" smtClean="0"/>
          </a:p>
          <a:p>
            <a:pPr algn="ctr">
              <a:buFont typeface="Arial" pitchFamily="34" charset="0"/>
              <a:buNone/>
            </a:pPr>
            <a:r>
              <a:rPr lang="sk-SK" altLang="sk-SK" b="1" dirty="0" smtClean="0"/>
              <a:t>FOUR DEADLY SINS OF POLITICIANS</a:t>
            </a:r>
          </a:p>
          <a:p>
            <a:pPr>
              <a:buFont typeface="Arial" pitchFamily="34" charset="0"/>
              <a:buNone/>
            </a:pPr>
            <a:endParaRPr lang="sk-SK" altLang="sk-SK" sz="2000" b="1" dirty="0" smtClean="0"/>
          </a:p>
          <a:p>
            <a:pPr>
              <a:buFont typeface="Arial" pitchFamily="34" charset="0"/>
              <a:buNone/>
            </a:pPr>
            <a:r>
              <a:rPr lang="sk-SK" altLang="sk-SK" b="1" dirty="0" smtClean="0"/>
              <a:t>1. Ignorance of reality, creation of new myths</a:t>
            </a:r>
          </a:p>
          <a:p>
            <a:pPr>
              <a:buFont typeface="Arial" pitchFamily="34" charset="0"/>
              <a:buNone/>
            </a:pPr>
            <a:r>
              <a:rPr lang="sk-SK" altLang="sk-SK" b="1" dirty="0" smtClean="0"/>
              <a:t>2. Inability to resist to a. p</a:t>
            </a:r>
            <a:r>
              <a:rPr lang="en-US" altLang="sk-SK" b="1" dirty="0" err="1" smtClean="0"/>
              <a:t>aternalism</a:t>
            </a:r>
            <a:r>
              <a:rPr lang="en-US" altLang="sk-SK" b="1" dirty="0" smtClean="0"/>
              <a:t> </a:t>
            </a:r>
            <a:r>
              <a:rPr lang="en-US" altLang="sk-SK" b="1" dirty="0"/>
              <a:t>in minds of citizens</a:t>
            </a:r>
            <a:r>
              <a:rPr lang="en-US" altLang="sk-SK" b="1" dirty="0" smtClean="0"/>
              <a:t>,</a:t>
            </a:r>
            <a:r>
              <a:rPr lang="sk-SK" altLang="sk-SK" b="1" dirty="0" smtClean="0"/>
              <a:t> b. </a:t>
            </a:r>
            <a:r>
              <a:rPr lang="sk-SK" altLang="sk-SK" b="1" dirty="0"/>
              <a:t>r</a:t>
            </a:r>
            <a:r>
              <a:rPr lang="en-US" altLang="sk-SK" b="1" dirty="0" err="1" smtClean="0"/>
              <a:t>ent</a:t>
            </a:r>
            <a:r>
              <a:rPr lang="en-US" altLang="sk-SK" b="1" dirty="0" smtClean="0"/>
              <a:t>-seeking </a:t>
            </a:r>
            <a:r>
              <a:rPr lang="sk-SK" altLang="sk-SK" b="1" dirty="0" smtClean="0"/>
              <a:t>by</a:t>
            </a:r>
            <a:r>
              <a:rPr lang="en-US" altLang="sk-SK" b="1" dirty="0" smtClean="0"/>
              <a:t> </a:t>
            </a:r>
            <a:r>
              <a:rPr lang="en-US" altLang="sk-SK" b="1" dirty="0"/>
              <a:t>many </a:t>
            </a:r>
            <a:r>
              <a:rPr lang="en-US" altLang="sk-SK" b="1" dirty="0" smtClean="0"/>
              <a:t>businesses</a:t>
            </a:r>
            <a:endParaRPr lang="en-US" altLang="sk-SK" b="1" dirty="0"/>
          </a:p>
          <a:p>
            <a:pPr>
              <a:buNone/>
            </a:pPr>
            <a:r>
              <a:rPr lang="sk-SK" altLang="sk-SK" b="1" dirty="0" smtClean="0"/>
              <a:t>3. Implementation of policies of interventionism and massive redistribution </a:t>
            </a:r>
          </a:p>
          <a:p>
            <a:pPr>
              <a:buFont typeface="Arial" pitchFamily="34" charset="0"/>
              <a:buNone/>
            </a:pPr>
            <a:r>
              <a:rPr lang="sk-SK" altLang="sk-SK" b="1" dirty="0" smtClean="0"/>
              <a:t>4.</a:t>
            </a:r>
            <a:r>
              <a:rPr lang="sk-SK" altLang="sk-SK" b="1" dirty="0"/>
              <a:t> </a:t>
            </a:r>
            <a:r>
              <a:rPr lang="sk-SK" altLang="sk-SK" b="1" dirty="0" smtClean="0"/>
              <a:t>Buying voters by taxpayers money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91"/>
            <a:ext cx="28575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756" y="0"/>
            <a:ext cx="2858244" cy="16185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818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98884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sk-SK" b="1" dirty="0" smtClean="0"/>
              <a:t>RESULTS</a:t>
            </a:r>
            <a:br>
              <a:rPr lang="sk-SK" b="1" dirty="0" smtClean="0"/>
            </a:br>
            <a:r>
              <a:rPr lang="sk-SK" b="1" dirty="0" smtClean="0"/>
              <a:t>OF</a:t>
            </a:r>
            <a:br>
              <a:rPr lang="sk-SK" b="1" dirty="0" smtClean="0"/>
            </a:br>
            <a:r>
              <a:rPr lang="sk-SK" b="1" dirty="0" smtClean="0"/>
              <a:t>Ignorance of Common Sense</a:t>
            </a:r>
            <a:endParaRPr lang="sk-SK" dirty="0"/>
          </a:p>
        </p:txBody>
      </p:sp>
      <p:sp>
        <p:nvSpPr>
          <p:cNvPr id="46083" name="Zástupný symbol obsahu 2"/>
          <p:cNvSpPr>
            <a:spLocks noGrp="1"/>
          </p:cNvSpPr>
          <p:nvPr>
            <p:ph sz="half" idx="1"/>
          </p:nvPr>
        </p:nvSpPr>
        <p:spPr>
          <a:xfrm>
            <a:off x="0" y="1988840"/>
            <a:ext cx="9144000" cy="4869160"/>
          </a:xfrm>
        </p:spPr>
        <p:txBody>
          <a:bodyPr/>
          <a:lstStyle/>
          <a:p>
            <a:pPr>
              <a:buNone/>
            </a:pPr>
            <a:endParaRPr lang="sk-SK" altLang="sk-SK" b="1" dirty="0" smtClean="0"/>
          </a:p>
          <a:p>
            <a:pPr>
              <a:buNone/>
            </a:pPr>
            <a:r>
              <a:rPr lang="sk-SK" altLang="sk-SK" b="1" dirty="0" smtClean="0"/>
              <a:t>Ugly world for businesses:</a:t>
            </a:r>
          </a:p>
          <a:p>
            <a:pPr>
              <a:buFont typeface="Wingdings 2" pitchFamily="18" charset="2"/>
              <a:buNone/>
            </a:pPr>
            <a:endParaRPr lang="sk-SK" altLang="sk-SK" b="1" dirty="0" smtClean="0"/>
          </a:p>
          <a:p>
            <a:pPr>
              <a:buFont typeface="Wingdings" pitchFamily="2" charset="2"/>
              <a:buChar char="Ø"/>
            </a:pPr>
            <a:r>
              <a:rPr lang="sk-SK" altLang="sk-SK" b="1" dirty="0" smtClean="0"/>
              <a:t>more regulation</a:t>
            </a:r>
          </a:p>
          <a:p>
            <a:pPr>
              <a:buFont typeface="Wingdings" pitchFamily="2" charset="2"/>
              <a:buChar char="Ø"/>
            </a:pPr>
            <a:r>
              <a:rPr lang="sk-SK" altLang="sk-SK" b="1" dirty="0" smtClean="0"/>
              <a:t>more government restrictions</a:t>
            </a:r>
          </a:p>
          <a:p>
            <a:pPr>
              <a:buFont typeface="Wingdings" pitchFamily="2" charset="2"/>
              <a:buChar char="Ø"/>
            </a:pPr>
            <a:r>
              <a:rPr lang="sk-SK" altLang="sk-SK" b="1" dirty="0" smtClean="0"/>
              <a:t>more and higher taxes</a:t>
            </a:r>
          </a:p>
          <a:p>
            <a:pPr>
              <a:buFont typeface="Wingdings" pitchFamily="2" charset="2"/>
              <a:buChar char="Ø"/>
            </a:pPr>
            <a:r>
              <a:rPr lang="sk-SK" altLang="sk-SK" b="1" dirty="0" smtClean="0"/>
              <a:t>increased costs of doing business</a:t>
            </a:r>
          </a:p>
          <a:p>
            <a:pPr>
              <a:buFont typeface="Wingdings" pitchFamily="2" charset="2"/>
              <a:buChar char="Ø"/>
            </a:pPr>
            <a:r>
              <a:rPr lang="sk-SK" altLang="sk-SK" b="1" dirty="0" smtClean="0"/>
              <a:t>limited economic freedoms</a:t>
            </a:r>
          </a:p>
          <a:p>
            <a:pPr>
              <a:buFont typeface="Wingdings 2" pitchFamily="18" charset="2"/>
              <a:buNone/>
            </a:pPr>
            <a:r>
              <a:rPr lang="sk-SK" altLang="sk-SK" b="1" dirty="0" smtClean="0"/>
              <a:t> </a:t>
            </a:r>
          </a:p>
          <a:p>
            <a:pPr>
              <a:buFont typeface="Wingdings 2" pitchFamily="18" charset="2"/>
              <a:buNone/>
            </a:pPr>
            <a:endParaRPr lang="sk-SK" altLang="sk-SK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91"/>
            <a:ext cx="28575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756" y="0"/>
            <a:ext cx="2858244" cy="16185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98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9391"/>
            <a:ext cx="9144000" cy="838200"/>
          </a:xfrm>
        </p:spPr>
        <p:txBody>
          <a:bodyPr/>
          <a:lstStyle/>
          <a:p>
            <a:pPr algn="ctr"/>
            <a:r>
              <a:rPr lang="en-GB" altLang="sk-SK" sz="3200" b="1" dirty="0" smtClean="0">
                <a:solidFill>
                  <a:schemeClr val="hlink"/>
                </a:solidFill>
              </a:rPr>
              <a:t>SLOVAKIA-</a:t>
            </a:r>
            <a:r>
              <a:rPr lang="sk-SK" altLang="sk-SK" sz="3200" b="1" dirty="0" smtClean="0">
                <a:solidFill>
                  <a:schemeClr val="hlink"/>
                </a:solidFill>
              </a:rPr>
              <a:t>CROATIA</a:t>
            </a:r>
            <a:endParaRPr lang="cs-CZ" altLang="sk-SK" sz="3200" b="1" dirty="0">
              <a:solidFill>
                <a:schemeClr val="hlink"/>
              </a:solidFill>
            </a:endParaRPr>
          </a:p>
        </p:txBody>
      </p:sp>
      <p:sp>
        <p:nvSpPr>
          <p:cNvPr id="744455" name="Text Box 7"/>
          <p:cNvSpPr txBox="1">
            <a:spLocks noChangeArrowheads="1"/>
          </p:cNvSpPr>
          <p:nvPr/>
        </p:nvSpPr>
        <p:spPr bwMode="auto">
          <a:xfrm>
            <a:off x="395288" y="1989138"/>
            <a:ext cx="8424862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sk-SK" b="1" dirty="0">
                <a:solidFill>
                  <a:schemeClr val="hlink"/>
                </a:solidFill>
                <a:latin typeface="Tahoma" pitchFamily="34" charset="0"/>
              </a:rPr>
              <a:t>COMMON </a:t>
            </a:r>
            <a:r>
              <a:rPr lang="en-US" altLang="sk-SK" b="1" dirty="0" smtClean="0">
                <a:solidFill>
                  <a:schemeClr val="hlink"/>
                </a:solidFill>
                <a:latin typeface="Tahoma" pitchFamily="34" charset="0"/>
              </a:rPr>
              <a:t>CHALLENGES</a:t>
            </a:r>
            <a:endParaRPr lang="sk-SK" altLang="sk-SK" b="1" dirty="0" smtClean="0">
              <a:solidFill>
                <a:schemeClr val="hlink"/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sk-SK" b="1" dirty="0">
              <a:latin typeface="Tahoma" pitchFamily="34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sk-SK" b="1" dirty="0" smtClean="0">
                <a:latin typeface="Tahoma" pitchFamily="34" charset="0"/>
              </a:rPr>
              <a:t>GOOD </a:t>
            </a:r>
            <a:r>
              <a:rPr lang="en-US" altLang="sk-SK" b="1" dirty="0">
                <a:latin typeface="Tahoma" pitchFamily="34" charset="0"/>
              </a:rPr>
              <a:t>REFORMS IMPLEMENTED IN THE </a:t>
            </a:r>
            <a:r>
              <a:rPr lang="en-US" altLang="sk-SK" b="1" dirty="0" smtClean="0">
                <a:latin typeface="Tahoma" pitchFamily="34" charset="0"/>
              </a:rPr>
              <a:t>PAST</a:t>
            </a:r>
            <a:r>
              <a:rPr lang="sk-SK" altLang="sk-SK" b="1" dirty="0" smtClean="0">
                <a:latin typeface="Tahoma" pitchFamily="34" charset="0"/>
              </a:rPr>
              <a:t> SHOULD BE PRESERVED</a:t>
            </a:r>
            <a:endParaRPr lang="en-US" altLang="sk-SK" b="1" dirty="0">
              <a:latin typeface="Tahoma" pitchFamily="34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sk-SK" b="1" dirty="0" smtClean="0">
                <a:latin typeface="Tahoma" pitchFamily="34" charset="0"/>
              </a:rPr>
              <a:t>REFORM EFFORTS</a:t>
            </a:r>
            <a:r>
              <a:rPr lang="sk-SK" altLang="sk-SK" b="1" dirty="0" smtClean="0">
                <a:latin typeface="Tahoma" pitchFamily="34" charset="0"/>
              </a:rPr>
              <a:t> OF OTHER COUNTRIES MUST BE MONITORED AND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sk-SK" b="1" dirty="0" smtClean="0">
                <a:latin typeface="Tahoma" pitchFamily="34" charset="0"/>
              </a:rPr>
              <a:t>NECESSARY (FREEDOM ENHANCING!) REFORMS</a:t>
            </a:r>
            <a:r>
              <a:rPr lang="sk-SK" altLang="sk-SK" b="1" dirty="0" smtClean="0">
                <a:latin typeface="Tahoma" pitchFamily="34" charset="0"/>
              </a:rPr>
              <a:t> MUST BE IMPLEMENTED</a:t>
            </a:r>
            <a:endParaRPr lang="en-US" altLang="sk-SK" b="1" dirty="0" smtClean="0">
              <a:latin typeface="Tahoma" pitchFamily="34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 altLang="sk-SK" b="1" dirty="0">
              <a:latin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756" y="0"/>
            <a:ext cx="2858244" cy="16185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91"/>
            <a:ext cx="28575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67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1124744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3477973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685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sk-SK" b="1" dirty="0" smtClean="0"/>
              <a:t>FUTURE</a:t>
            </a:r>
            <a:endParaRPr lang="en-GB" b="1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713787" cy="5229225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FontTx/>
              <a:buNone/>
            </a:pPr>
            <a:endParaRPr lang="sk-SK" altLang="sk-SK" sz="2800" b="1" dirty="0" smtClean="0"/>
          </a:p>
          <a:p>
            <a:pPr marL="609600" indent="-609600" algn="ctr">
              <a:lnSpc>
                <a:spcPct val="90000"/>
              </a:lnSpc>
              <a:buFontTx/>
              <a:buNone/>
            </a:pPr>
            <a:endParaRPr lang="sk-SK" altLang="sk-SK" sz="2800" b="1" dirty="0" smtClean="0"/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sk-SK" altLang="sk-SK" sz="2800" b="1" dirty="0" smtClean="0"/>
              <a:t>The next</a:t>
            </a:r>
            <a:r>
              <a:rPr lang="en-GB" altLang="sk-SK" sz="2800" b="1" dirty="0" smtClean="0"/>
              <a:t> wave of fundamental reforms </a:t>
            </a:r>
            <a:r>
              <a:rPr lang="sk-SK" altLang="sk-SK" sz="2800" b="1" dirty="0" smtClean="0"/>
              <a:t>needed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endParaRPr lang="sk-SK" altLang="sk-SK" sz="2800" b="1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sk-SK" altLang="sk-SK" sz="2800" b="1" dirty="0" smtClean="0"/>
              <a:t>To improve competitivensess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sk-SK" altLang="sk-SK" sz="2800" b="1" dirty="0" smtClean="0"/>
              <a:t>To adjust to economic slowdown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sk-SK" altLang="sk-SK" sz="2800" b="1" dirty="0" smtClean="0"/>
              <a:t>To adjust unsustainable unfunded (social) liabilities</a:t>
            </a:r>
            <a:endParaRPr lang="en-GB" altLang="sk-SK" sz="2800" b="1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GB" altLang="sk-SK" sz="2800" b="1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91"/>
            <a:ext cx="28575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756" y="0"/>
            <a:ext cx="2858244" cy="16185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17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0" y="4318843"/>
            <a:ext cx="9144000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6289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861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5433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0005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>
              <a:spcBef>
                <a:spcPts val="600"/>
              </a:spcBef>
              <a:buFontTx/>
              <a:buAutoNum type="arabicPeriod"/>
            </a:pPr>
            <a:r>
              <a:rPr lang="sk-SK" altLang="sk-SK" sz="2400" b="1" dirty="0">
                <a:latin typeface="Times New Roman" pitchFamily="18" charset="0"/>
              </a:rPr>
              <a:t>Equal level playing field</a:t>
            </a:r>
          </a:p>
          <a:p>
            <a:pPr algn="l">
              <a:spcBef>
                <a:spcPts val="600"/>
              </a:spcBef>
              <a:buFontTx/>
              <a:buAutoNum type="arabicPeriod"/>
            </a:pPr>
            <a:r>
              <a:rPr lang="sk-SK" altLang="sk-SK" sz="2400" b="1" dirty="0">
                <a:latin typeface="Times New Roman" pitchFamily="18" charset="0"/>
              </a:rPr>
              <a:t>Elimination of barriers</a:t>
            </a:r>
          </a:p>
          <a:p>
            <a:pPr algn="l">
              <a:spcBef>
                <a:spcPts val="600"/>
              </a:spcBef>
              <a:buFontTx/>
              <a:buAutoNum type="arabicPeriod"/>
            </a:pPr>
            <a:r>
              <a:rPr lang="sk-SK" altLang="sk-SK" sz="2400" b="1" dirty="0">
                <a:latin typeface="Times New Roman" pitchFamily="18" charset="0"/>
              </a:rPr>
              <a:t>Elimination of policies that DISCRIMINATE majority of entrepreneurs by FAVOURING few (subsidies, grants, tax and other exemptions)</a:t>
            </a:r>
          </a:p>
          <a:p>
            <a:pPr algn="l">
              <a:spcBef>
                <a:spcPts val="600"/>
              </a:spcBef>
              <a:buFontTx/>
              <a:buAutoNum type="arabicPeriod"/>
            </a:pPr>
            <a:r>
              <a:rPr lang="sk-SK" altLang="sk-SK" sz="2400" b="1" dirty="0">
                <a:latin typeface="Times New Roman" pitchFamily="18" charset="0"/>
              </a:rPr>
              <a:t>Encourge </a:t>
            </a:r>
            <a:r>
              <a:rPr lang="sk-SK" altLang="sk-SK" sz="2400" b="1" dirty="0" smtClean="0">
                <a:latin typeface="Times New Roman" pitchFamily="18" charset="0"/>
              </a:rPr>
              <a:t>entrepreneurial </a:t>
            </a:r>
            <a:r>
              <a:rPr lang="sk-SK" altLang="sk-SK" sz="2400" b="1" dirty="0">
                <a:latin typeface="Times New Roman" pitchFamily="18" charset="0"/>
              </a:rPr>
              <a:t>spirit</a:t>
            </a:r>
            <a:endParaRPr lang="en-US" altLang="sk-SK" sz="2400" b="1" dirty="0">
              <a:latin typeface="Times New Roman" pitchFamily="18" charset="0"/>
            </a:endParaRPr>
          </a:p>
        </p:txBody>
      </p:sp>
      <p:sp>
        <p:nvSpPr>
          <p:cNvPr id="48131" name="Oval 4"/>
          <p:cNvSpPr>
            <a:spLocks noChangeArrowheads="1"/>
          </p:cNvSpPr>
          <p:nvPr/>
        </p:nvSpPr>
        <p:spPr bwMode="auto">
          <a:xfrm>
            <a:off x="2915816" y="116632"/>
            <a:ext cx="3312367" cy="129614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sk-SK" altLang="sk-SK"/>
          </a:p>
        </p:txBody>
      </p:sp>
      <p:sp>
        <p:nvSpPr>
          <p:cNvPr id="48132" name="Text Box 14"/>
          <p:cNvSpPr txBox="1">
            <a:spLocks noChangeArrowheads="1"/>
          </p:cNvSpPr>
          <p:nvPr/>
        </p:nvSpPr>
        <p:spPr bwMode="auto">
          <a:xfrm>
            <a:off x="0" y="181670"/>
            <a:ext cx="91440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sk-SK" altLang="sk-SK" sz="3200" b="1" dirty="0" smtClean="0">
                <a:solidFill>
                  <a:srgbClr val="000000"/>
                </a:solidFill>
                <a:latin typeface="Times New Roman" pitchFamily="18" charset="0"/>
              </a:rPr>
              <a:t>ECONOMY</a:t>
            </a:r>
          </a:p>
          <a:p>
            <a:pPr algn="ctr">
              <a:spcBef>
                <a:spcPts val="1200"/>
              </a:spcBef>
            </a:pPr>
            <a:r>
              <a:rPr lang="sk-SK" altLang="sk-SK" sz="3200" b="1" dirty="0" smtClean="0">
                <a:solidFill>
                  <a:srgbClr val="000000"/>
                </a:solidFill>
                <a:latin typeface="Times New Roman" pitchFamily="18" charset="0"/>
              </a:rPr>
              <a:t>NEEDS</a:t>
            </a:r>
            <a:endParaRPr lang="en-US" altLang="sk-SK" sz="3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8137" name="Picture 9" descr="Aquarium-Fish-T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18591"/>
            <a:ext cx="5472113" cy="276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91"/>
            <a:ext cx="28575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756" y="0"/>
            <a:ext cx="2858244" cy="16185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19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pPr algn="ctr"/>
            <a:r>
              <a:rPr lang="en-GB" altLang="sk-SK" sz="3200" b="1" dirty="0" smtClean="0">
                <a:solidFill>
                  <a:schemeClr val="hlink"/>
                </a:solidFill>
              </a:rPr>
              <a:t>SLOVAKIA-</a:t>
            </a:r>
            <a:r>
              <a:rPr lang="sk-SK" altLang="sk-SK" sz="3200" b="1" dirty="0" smtClean="0">
                <a:solidFill>
                  <a:schemeClr val="hlink"/>
                </a:solidFill>
              </a:rPr>
              <a:t>CROATIA</a:t>
            </a:r>
            <a:endParaRPr lang="cs-CZ" altLang="sk-SK" sz="3200" b="1" dirty="0">
              <a:solidFill>
                <a:schemeClr val="hlink"/>
              </a:solidFill>
            </a:endParaRPr>
          </a:p>
        </p:txBody>
      </p:sp>
      <p:sp>
        <p:nvSpPr>
          <p:cNvPr id="772102" name="Rectangle 6"/>
          <p:cNvSpPr>
            <a:spLocks noChangeArrowheads="1"/>
          </p:cNvSpPr>
          <p:nvPr/>
        </p:nvSpPr>
        <p:spPr bwMode="auto">
          <a:xfrm>
            <a:off x="-17782" y="1772816"/>
            <a:ext cx="9144000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sk-SK" altLang="sk-SK" sz="3600" b="1" dirty="0" smtClean="0"/>
              <a:t>ULTIMATE AMBITION</a:t>
            </a:r>
          </a:p>
          <a:p>
            <a:pPr algn="ctr"/>
            <a:endParaRPr lang="sk-SK" altLang="sk-SK" sz="2000" b="1" dirty="0" smtClean="0"/>
          </a:p>
          <a:p>
            <a:pPr algn="ctr"/>
            <a:r>
              <a:rPr lang="sk-SK" altLang="sk-SK" sz="3600" b="1" dirty="0" smtClean="0"/>
              <a:t>Economic policy driven by one goal</a:t>
            </a:r>
            <a:r>
              <a:rPr lang="en-GB" altLang="sk-SK" sz="3600" b="1" dirty="0"/>
              <a:t/>
            </a:r>
            <a:br>
              <a:rPr lang="en-GB" altLang="sk-SK" sz="3600" b="1" dirty="0"/>
            </a:br>
            <a:endParaRPr lang="sk-SK" altLang="sk-SK" sz="2000" b="1" dirty="0" smtClean="0"/>
          </a:p>
          <a:p>
            <a:pPr algn="ctr" eaLnBrk="1" hangingPunct="1"/>
            <a:r>
              <a:rPr lang="sk-SK" altLang="sk-SK" sz="3600" b="1" dirty="0" smtClean="0"/>
              <a:t>Croatia/</a:t>
            </a:r>
            <a:r>
              <a:rPr lang="en-GB" altLang="sk-SK" sz="3600" b="1" dirty="0" smtClean="0"/>
              <a:t>Slovakia</a:t>
            </a:r>
            <a:r>
              <a:rPr lang="en-GB" altLang="sk-SK" sz="3600" b="1" dirty="0"/>
              <a:t/>
            </a:r>
            <a:br>
              <a:rPr lang="en-GB" altLang="sk-SK" sz="3600" b="1" dirty="0"/>
            </a:br>
            <a:endParaRPr lang="sk-SK" altLang="sk-SK" sz="2000" b="1" dirty="0" smtClean="0"/>
          </a:p>
          <a:p>
            <a:pPr algn="ctr" eaLnBrk="1" hangingPunct="1"/>
            <a:r>
              <a:rPr lang="sk-SK" altLang="sk-SK" sz="3600" b="1" dirty="0" smtClean="0"/>
              <a:t>To</a:t>
            </a:r>
          </a:p>
          <a:p>
            <a:pPr algn="ctr" eaLnBrk="1" hangingPunct="1"/>
            <a:endParaRPr lang="sk-SK" altLang="sk-SK" sz="2000" b="1" dirty="0" smtClean="0"/>
          </a:p>
          <a:p>
            <a:pPr algn="ctr" eaLnBrk="1" hangingPunct="1"/>
            <a:r>
              <a:rPr lang="en-GB" altLang="sk-SK" sz="3600" b="1" dirty="0" smtClean="0">
                <a:solidFill>
                  <a:schemeClr val="hlink"/>
                </a:solidFill>
              </a:rPr>
              <a:t>TOP </a:t>
            </a:r>
            <a:r>
              <a:rPr lang="en-GB" altLang="sk-SK" sz="3600" b="1" dirty="0">
                <a:solidFill>
                  <a:schemeClr val="hlink"/>
                </a:solidFill>
              </a:rPr>
              <a:t>TEN</a:t>
            </a:r>
            <a:r>
              <a:rPr lang="en-GB" altLang="sk-SK" sz="3600" b="1" dirty="0"/>
              <a:t/>
            </a:r>
            <a:br>
              <a:rPr lang="en-GB" altLang="sk-SK" sz="3600" b="1" dirty="0"/>
            </a:br>
            <a:endParaRPr lang="sk-SK" altLang="sk-SK" sz="2000" b="1" dirty="0" smtClean="0"/>
          </a:p>
          <a:p>
            <a:pPr algn="ctr" eaLnBrk="1" hangingPunct="1"/>
            <a:r>
              <a:rPr lang="sk-SK" altLang="sk-SK" sz="3600" b="1" dirty="0" smtClean="0"/>
              <a:t>in</a:t>
            </a:r>
            <a:r>
              <a:rPr lang="en-GB" altLang="sk-SK" sz="3600" b="1" dirty="0" smtClean="0"/>
              <a:t> </a:t>
            </a:r>
            <a:r>
              <a:rPr lang="en-GB" altLang="sk-SK" sz="3600" b="1" dirty="0"/>
              <a:t>all competitiveness </a:t>
            </a:r>
            <a:r>
              <a:rPr lang="en-GB" altLang="sk-SK" sz="3600" b="1" dirty="0" err="1"/>
              <a:t>indeces</a:t>
            </a:r>
            <a:r>
              <a:rPr lang="en-GB" altLang="sk-SK" sz="3600" b="1" dirty="0" smtClean="0"/>
              <a:t>!</a:t>
            </a:r>
            <a:endParaRPr lang="en-GB" altLang="sk-SK" sz="36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756" y="0"/>
            <a:ext cx="2858244" cy="16185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91"/>
            <a:ext cx="28575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78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989138"/>
            <a:ext cx="8132763" cy="3960812"/>
          </a:xfrm>
        </p:spPr>
        <p:txBody>
          <a:bodyPr>
            <a:normAutofit fontScale="90000"/>
          </a:bodyPr>
          <a:lstStyle/>
          <a:p>
            <a:r>
              <a:rPr lang="en-GB" altLang="sk-SK" b="1" dirty="0"/>
              <a:t>Thank you</a:t>
            </a:r>
            <a:r>
              <a:rPr lang="sk-SK" altLang="sk-SK" b="1" dirty="0"/>
              <a:t> for your attention</a:t>
            </a:r>
            <a:r>
              <a:rPr lang="en-GB" altLang="sk-SK" b="1" dirty="0" smtClean="0"/>
              <a:t>!</a:t>
            </a:r>
            <a:r>
              <a:rPr lang="sk-SK" altLang="sk-SK" b="1" dirty="0" smtClean="0"/>
              <a:t/>
            </a:r>
            <a:br>
              <a:rPr lang="sk-SK" altLang="sk-SK" b="1" dirty="0" smtClean="0"/>
            </a:br>
            <a:r>
              <a:rPr lang="sk-SK" altLang="sk-SK" b="1" dirty="0"/>
              <a:t/>
            </a:r>
            <a:br>
              <a:rPr lang="sk-SK" altLang="sk-SK" b="1" dirty="0"/>
            </a:br>
            <a:r>
              <a:rPr lang="sk-SK" altLang="sk-SK" b="1" dirty="0" smtClean="0"/>
              <a:t>zps@zps.sk </a:t>
            </a:r>
            <a:br>
              <a:rPr lang="sk-SK" altLang="sk-SK" b="1" dirty="0" smtClean="0"/>
            </a:br>
            <a:r>
              <a:rPr lang="sk-SK" altLang="sk-SK" b="1" dirty="0" smtClean="0"/>
              <a:t>joravec64@gmail.com</a:t>
            </a:r>
            <a:r>
              <a:rPr lang="en-GB" altLang="sk-SK" b="1" dirty="0"/>
              <a:t/>
            </a:r>
            <a:br>
              <a:rPr lang="en-GB" altLang="sk-SK" b="1" dirty="0"/>
            </a:br>
            <a:r>
              <a:rPr lang="en-GB" altLang="sk-SK" b="1" dirty="0"/>
              <a:t/>
            </a:r>
            <a:br>
              <a:rPr lang="en-GB" altLang="sk-SK" b="1" dirty="0"/>
            </a:br>
            <a:r>
              <a:rPr lang="en-GB" altLang="sk-SK" b="1" dirty="0"/>
              <a:t/>
            </a:r>
            <a:br>
              <a:rPr lang="en-GB" altLang="sk-SK" b="1" dirty="0"/>
            </a:br>
            <a:endParaRPr lang="en-GB" altLang="sk-SK" b="1" dirty="0"/>
          </a:p>
        </p:txBody>
      </p:sp>
      <p:pic>
        <p:nvPicPr>
          <p:cNvPr id="3" name="Picture 9" descr="0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" y="5249083"/>
            <a:ext cx="2700338" cy="16065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15445"/>
              </p:ext>
            </p:extLst>
          </p:nvPr>
        </p:nvGraphicFramePr>
        <p:xfrm>
          <a:off x="6148550" y="5249083"/>
          <a:ext cx="2987675" cy="162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r:id="rId5" imgW="1569978" imgH="914400" progId="Imaging.Document">
                  <p:embed/>
                </p:oleObj>
              </mc:Choice>
              <mc:Fallback>
                <p:oleObj r:id="rId5" imgW="1569978" imgH="914400" progId="Imaging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8550" y="5249083"/>
                        <a:ext cx="2987675" cy="16271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293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6512" y="1676400"/>
            <a:ext cx="1728788" cy="442912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sk-SK" sz="4000" b="1" dirty="0"/>
              <a:t>1993</a:t>
            </a:r>
          </a:p>
        </p:txBody>
      </p:sp>
      <p:pic>
        <p:nvPicPr>
          <p:cNvPr id="549891" name="Picture 3" descr="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3405187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9893" name="Rectangle 5"/>
          <p:cNvSpPr>
            <a:spLocks noChangeArrowheads="1"/>
          </p:cNvSpPr>
          <p:nvPr/>
        </p:nvSpPr>
        <p:spPr bwMode="auto">
          <a:xfrm>
            <a:off x="5741987" y="1682751"/>
            <a:ext cx="22320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 eaLnBrk="1" hangingPunct="1"/>
            <a:r>
              <a:rPr lang="en-GB" altLang="sk-SK" sz="4000" b="1" dirty="0" smtClean="0"/>
              <a:t>200</a:t>
            </a:r>
            <a:r>
              <a:rPr lang="hu-HU" altLang="sk-SK" sz="4000" b="1" dirty="0" smtClean="0"/>
              <a:t>3</a:t>
            </a:r>
            <a:endParaRPr lang="en-GB" altLang="sk-SK" sz="4000" b="1" dirty="0"/>
          </a:p>
        </p:txBody>
      </p:sp>
      <p:sp>
        <p:nvSpPr>
          <p:cNvPr id="549894" name="Rectangle 6"/>
          <p:cNvSpPr>
            <a:spLocks noChangeArrowheads="1"/>
          </p:cNvSpPr>
          <p:nvPr/>
        </p:nvSpPr>
        <p:spPr bwMode="auto">
          <a:xfrm>
            <a:off x="8519" y="5661025"/>
            <a:ext cx="3828469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 eaLnBrk="1" hangingPunct="1"/>
            <a:r>
              <a:rPr lang="fr-BE" altLang="sk-SK" sz="3200" b="1" dirty="0" err="1"/>
              <a:t>Ugly</a:t>
            </a:r>
            <a:r>
              <a:rPr lang="fr-BE" altLang="sk-SK" sz="3200" b="1" dirty="0"/>
              <a:t> </a:t>
            </a:r>
            <a:r>
              <a:rPr lang="fr-BE" altLang="sk-SK" sz="3200" b="1" dirty="0" err="1"/>
              <a:t>Little</a:t>
            </a:r>
            <a:r>
              <a:rPr lang="fr-BE" altLang="sk-SK" sz="3200" b="1" dirty="0"/>
              <a:t> </a:t>
            </a:r>
            <a:r>
              <a:rPr lang="fr-BE" altLang="sk-SK" sz="3200" b="1" dirty="0" err="1"/>
              <a:t>Duck</a:t>
            </a:r>
            <a:r>
              <a:rPr lang="fr-BE" altLang="sk-SK" sz="3200" b="1" dirty="0"/>
              <a:t> of </a:t>
            </a:r>
            <a:r>
              <a:rPr lang="sk-SK" altLang="sk-SK" sz="3200" b="1" dirty="0" smtClean="0"/>
              <a:t>Central </a:t>
            </a:r>
            <a:r>
              <a:rPr lang="fr-BE" altLang="sk-SK" sz="3200" b="1" dirty="0" smtClean="0"/>
              <a:t>Europe</a:t>
            </a:r>
            <a:endParaRPr lang="en-GB" altLang="sk-SK" sz="3200" b="1" dirty="0"/>
          </a:p>
        </p:txBody>
      </p:sp>
      <p:sp>
        <p:nvSpPr>
          <p:cNvPr id="549895" name="Rectangle 7"/>
          <p:cNvSpPr>
            <a:spLocks noChangeArrowheads="1"/>
          </p:cNvSpPr>
          <p:nvPr/>
        </p:nvSpPr>
        <p:spPr bwMode="auto">
          <a:xfrm>
            <a:off x="5029200" y="5562600"/>
            <a:ext cx="365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 eaLnBrk="1" hangingPunct="1"/>
            <a:r>
              <a:rPr lang="en-GB" altLang="sk-SK" sz="3200" b="1"/>
              <a:t>Shining Star of Reforms</a:t>
            </a:r>
          </a:p>
        </p:txBody>
      </p:sp>
      <p:sp>
        <p:nvSpPr>
          <p:cNvPr id="549896" name="Rectangle 8"/>
          <p:cNvSpPr>
            <a:spLocks noChangeArrowheads="1"/>
          </p:cNvSpPr>
          <p:nvPr/>
        </p:nvSpPr>
        <p:spPr bwMode="auto">
          <a:xfrm>
            <a:off x="0" y="188912"/>
            <a:ext cx="9122363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 eaLnBrk="1" hangingPunct="1"/>
            <a:r>
              <a:rPr lang="en-GB" altLang="sk-SK" b="1" dirty="0"/>
              <a:t>SLOVAKIA</a:t>
            </a:r>
          </a:p>
        </p:txBody>
      </p:sp>
      <p:sp>
        <p:nvSpPr>
          <p:cNvPr id="549898" name="Line 10"/>
          <p:cNvSpPr>
            <a:spLocks noChangeShapeType="1"/>
          </p:cNvSpPr>
          <p:nvPr/>
        </p:nvSpPr>
        <p:spPr bwMode="auto">
          <a:xfrm>
            <a:off x="3635375" y="1859756"/>
            <a:ext cx="19446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49899" name="Line 11"/>
          <p:cNvSpPr>
            <a:spLocks noChangeShapeType="1"/>
          </p:cNvSpPr>
          <p:nvPr/>
        </p:nvSpPr>
        <p:spPr bwMode="auto">
          <a:xfrm>
            <a:off x="3708400" y="6237288"/>
            <a:ext cx="20875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49902" name="Text Box 14"/>
          <p:cNvSpPr txBox="1">
            <a:spLocks noChangeArrowheads="1"/>
          </p:cNvSpPr>
          <p:nvPr/>
        </p:nvSpPr>
        <p:spPr bwMode="auto">
          <a:xfrm>
            <a:off x="457200" y="1676400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k-SK" altLang="sk-SK"/>
          </a:p>
        </p:txBody>
      </p:sp>
      <p:sp>
        <p:nvSpPr>
          <p:cNvPr id="549903" name="Rectangle 15"/>
          <p:cNvSpPr>
            <a:spLocks noChangeArrowheads="1"/>
          </p:cNvSpPr>
          <p:nvPr/>
        </p:nvSpPr>
        <p:spPr bwMode="auto">
          <a:xfrm>
            <a:off x="483734" y="1608729"/>
            <a:ext cx="3352800" cy="200124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altLang="sk-SK" sz="3600" b="1" i="1" dirty="0" smtClean="0"/>
          </a:p>
          <a:p>
            <a:r>
              <a:rPr lang="en-GB" altLang="sk-SK" sz="3600" b="1" i="1" dirty="0" smtClean="0"/>
              <a:t>O</a:t>
            </a:r>
            <a:r>
              <a:rPr lang="sk-SK" altLang="sk-SK" sz="3600" b="1" i="1" dirty="0" smtClean="0"/>
              <a:t>ne</a:t>
            </a:r>
            <a:r>
              <a:rPr lang="en-GB" altLang="sk-SK" sz="3600" b="1" i="1" dirty="0" smtClean="0"/>
              <a:t> C</a:t>
            </a:r>
            <a:r>
              <a:rPr lang="sk-SK" altLang="sk-SK" sz="3600" b="1" i="1" dirty="0" smtClean="0"/>
              <a:t>entury</a:t>
            </a:r>
            <a:endParaRPr lang="sk-SK" altLang="sk-SK" sz="3600" b="1" i="1" dirty="0"/>
          </a:p>
          <a:p>
            <a:r>
              <a:rPr lang="en-GB" altLang="sk-SK" sz="3600" b="1" i="1" dirty="0" smtClean="0"/>
              <a:t>C</a:t>
            </a:r>
            <a:r>
              <a:rPr lang="sk-SK" altLang="sk-SK" sz="3600" b="1" i="1" dirty="0" smtClean="0"/>
              <a:t>ompressed </a:t>
            </a:r>
            <a:r>
              <a:rPr lang="en-GB" altLang="sk-SK" sz="3600" b="1" i="1" dirty="0" smtClean="0"/>
              <a:t>I</a:t>
            </a:r>
            <a:r>
              <a:rPr lang="sk-SK" altLang="sk-SK" sz="3600" b="1" i="1" dirty="0" smtClean="0"/>
              <a:t>nto</a:t>
            </a:r>
            <a:endParaRPr lang="sk-SK" altLang="sk-SK" sz="3600" b="1" i="1" dirty="0"/>
          </a:p>
          <a:p>
            <a:r>
              <a:rPr lang="en-GB" altLang="sk-SK" sz="3600" b="1" i="1" dirty="0" smtClean="0"/>
              <a:t>O</a:t>
            </a:r>
            <a:r>
              <a:rPr lang="sk-SK" altLang="sk-SK" sz="3600" b="1" i="1" dirty="0" smtClean="0"/>
              <a:t>ne</a:t>
            </a:r>
            <a:r>
              <a:rPr lang="en-GB" altLang="sk-SK" sz="3600" b="1" i="1" dirty="0" smtClean="0"/>
              <a:t> D</a:t>
            </a:r>
            <a:r>
              <a:rPr lang="sk-SK" altLang="sk-SK" sz="3600" b="1" i="1" dirty="0" smtClean="0"/>
              <a:t>ecade</a:t>
            </a:r>
            <a:endParaRPr lang="sk-SK" sz="36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" y="10996"/>
            <a:ext cx="28575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863" y="2608"/>
            <a:ext cx="28575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017587" y="1682751"/>
            <a:ext cx="22320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 eaLnBrk="1" hangingPunct="1"/>
            <a:r>
              <a:rPr lang="sk-SK" altLang="sk-SK" sz="4000" b="1" dirty="0" smtClean="0"/>
              <a:t>1993</a:t>
            </a:r>
            <a:endParaRPr lang="en-GB" altLang="sk-SK" sz="4000" b="1" dirty="0"/>
          </a:p>
        </p:txBody>
      </p:sp>
      <p:pic>
        <p:nvPicPr>
          <p:cNvPr id="18" name="Picture 17" descr="ANd9GcRcTfd5YIaUKaspn7xRlAlTlSlINGSffEv_fuYE3hlAfeQ9hyRdj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18431"/>
            <a:ext cx="3961134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07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91"/>
            <a:ext cx="28575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8391"/>
            <a:ext cx="28575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498600"/>
            <a:ext cx="9144000" cy="5359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sk-SK" altLang="sk-SK" sz="3600" b="1" dirty="0" smtClean="0"/>
              <a:t>1993</a:t>
            </a:r>
          </a:p>
          <a:p>
            <a:pPr algn="just">
              <a:lnSpc>
                <a:spcPct val="90000"/>
              </a:lnSpc>
            </a:pPr>
            <a:r>
              <a:rPr lang="sk-SK" altLang="sk-SK" sz="2400" b="1" dirty="0" smtClean="0"/>
              <a:t>SLOVAKIA - OUTSIDER OF THE REGION (as a result of extremely negative expectations concerning future performance of the Slovak economy and „predicted“ overall early collapse of the Slovak economy)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sk-SK" altLang="sk-SK" sz="3600" b="1" dirty="0" smtClean="0"/>
              <a:t>200</a:t>
            </a:r>
            <a:r>
              <a:rPr lang="hu-HU" altLang="sk-SK" sz="3600" b="1" dirty="0"/>
              <a:t>3</a:t>
            </a:r>
            <a:endParaRPr lang="sk-SK" altLang="sk-SK" sz="3600" b="1" dirty="0" smtClean="0"/>
          </a:p>
          <a:p>
            <a:pPr algn="just">
              <a:lnSpc>
                <a:spcPct val="90000"/>
              </a:lnSpc>
              <a:buFontTx/>
              <a:buNone/>
            </a:pPr>
            <a:endParaRPr lang="sk-SK" altLang="sk-SK" sz="800" b="1" dirty="0" smtClean="0"/>
          </a:p>
          <a:p>
            <a:pPr algn="just">
              <a:lnSpc>
                <a:spcPct val="90000"/>
              </a:lnSpc>
            </a:pPr>
            <a:r>
              <a:rPr lang="sk-SK" altLang="sk-SK" sz="2400" b="1" dirty="0" smtClean="0"/>
              <a:t>SLOVAKIA - DETROIT OF EUROPE (Volkswagen, Pe</a:t>
            </a:r>
            <a:r>
              <a:rPr lang="en-US" altLang="sk-SK" sz="2400" b="1" dirty="0" smtClean="0"/>
              <a:t>u</a:t>
            </a:r>
            <a:r>
              <a:rPr lang="sk-SK" altLang="sk-SK" sz="2400" b="1" dirty="0" smtClean="0"/>
              <a:t>g</a:t>
            </a:r>
            <a:r>
              <a:rPr lang="en-US" altLang="sk-SK" sz="2400" b="1" dirty="0" smtClean="0"/>
              <a:t>e</a:t>
            </a:r>
            <a:r>
              <a:rPr lang="sk-SK" altLang="sk-SK" sz="2400" b="1" dirty="0" smtClean="0"/>
              <a:t>ot-Citroen, Kia Motors investing in Slovakia) and HONG KONG OF EUROPE (as a result of the Slovak economic and social reforms)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sk-SK" altLang="sk-SK" sz="3600" b="1" dirty="0" smtClean="0"/>
              <a:t>TODAY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sk-SK" altLang="sk-SK" sz="800" b="1" dirty="0" smtClean="0"/>
          </a:p>
          <a:p>
            <a:pPr algn="just">
              <a:lnSpc>
                <a:spcPct val="90000"/>
              </a:lnSpc>
            </a:pPr>
            <a:r>
              <a:rPr lang="sk-SK" altLang="sk-SK" sz="2400" b="1" dirty="0" smtClean="0"/>
              <a:t>SLOVAKIA – STANDARD EUROPEAN COUNTRY, </a:t>
            </a:r>
          </a:p>
          <a:p>
            <a:pPr algn="just">
              <a:lnSpc>
                <a:spcPct val="90000"/>
              </a:lnSpc>
            </a:pPr>
            <a:r>
              <a:rPr lang="sk-SK" altLang="sk-SK" sz="2400" b="1" dirty="0" smtClean="0"/>
              <a:t>2000 – OECD</a:t>
            </a:r>
          </a:p>
          <a:p>
            <a:pPr algn="just">
              <a:lnSpc>
                <a:spcPct val="90000"/>
              </a:lnSpc>
            </a:pPr>
            <a:r>
              <a:rPr lang="sk-SK" altLang="sk-SK" sz="2400" b="1" dirty="0" smtClean="0"/>
              <a:t>2004 – NATO and EU</a:t>
            </a:r>
          </a:p>
          <a:p>
            <a:pPr algn="just">
              <a:lnSpc>
                <a:spcPct val="90000"/>
              </a:lnSpc>
            </a:pPr>
            <a:r>
              <a:rPr lang="sk-SK" altLang="sk-SK" sz="2400" b="1" dirty="0" smtClean="0"/>
              <a:t>2009 – EURO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-1623" y="188640"/>
            <a:ext cx="9144000" cy="936104"/>
          </a:xfrm>
        </p:spPr>
        <p:txBody>
          <a:bodyPr>
            <a:noAutofit/>
          </a:bodyPr>
          <a:lstStyle/>
          <a:p>
            <a:pPr algn="ctr"/>
            <a:r>
              <a:rPr lang="cs-CZ" altLang="sk-SK" sz="3200" b="1" dirty="0" smtClean="0"/>
              <a:t>SLOVAKIA</a:t>
            </a:r>
            <a:br>
              <a:rPr lang="cs-CZ" altLang="sk-SK" sz="3200" b="1" dirty="0" smtClean="0"/>
            </a:br>
            <a:r>
              <a:rPr lang="cs-CZ" altLang="sk-SK" sz="3200" b="1" dirty="0" smtClean="0"/>
              <a:t>1993-200</a:t>
            </a:r>
            <a:r>
              <a:rPr lang="hu-HU" altLang="sk-SK" sz="3200" b="1" dirty="0" smtClean="0"/>
              <a:t>3-TODAY</a:t>
            </a:r>
            <a:endParaRPr lang="cs-CZ" alt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193545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fr-BE" altLang="sk-SK" b="1"/>
              <a:t>1998-200</a:t>
            </a:r>
            <a:r>
              <a:rPr lang="hu-HU" altLang="sk-SK" b="1"/>
              <a:t>6</a:t>
            </a:r>
            <a:endParaRPr lang="en-GB" altLang="sk-SK" b="1"/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713787" cy="5229225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GB" altLang="sk-SK" sz="2800" b="1">
                <a:solidFill>
                  <a:schemeClr val="hlink"/>
                </a:solidFill>
              </a:rPr>
              <a:t>1. 1998-2002: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endParaRPr lang="en-GB" altLang="sk-SK" sz="2800" b="1"/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GB" altLang="sk-SK" sz="2800" b="1"/>
              <a:t>1</a:t>
            </a:r>
            <a:r>
              <a:rPr lang="en-GB" altLang="sk-SK" sz="2800" b="1" baseline="30000"/>
              <a:t>st</a:t>
            </a:r>
            <a:r>
              <a:rPr lang="en-GB" altLang="sk-SK" sz="2800" b="1"/>
              <a:t> wave of fundamental reforms - catching up with other transition countries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endParaRPr lang="en-GB" altLang="sk-SK" sz="2800" b="1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GB" altLang="sk-SK" sz="2800" b="1">
                <a:solidFill>
                  <a:schemeClr val="hlink"/>
                </a:solidFill>
              </a:rPr>
              <a:t>2. 2002-200</a:t>
            </a:r>
            <a:r>
              <a:rPr lang="hu-HU" altLang="sk-SK" sz="2800" b="1">
                <a:solidFill>
                  <a:schemeClr val="hlink"/>
                </a:solidFill>
              </a:rPr>
              <a:t>6</a:t>
            </a:r>
            <a:r>
              <a:rPr lang="en-GB" altLang="sk-SK" sz="2800" b="1">
                <a:solidFill>
                  <a:schemeClr val="hlink"/>
                </a:solidFill>
              </a:rPr>
              <a:t>: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GB" altLang="sk-SK" sz="2800" b="1">
              <a:solidFill>
                <a:schemeClr val="hlink"/>
              </a:solidFill>
            </a:endParaRPr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GB" altLang="sk-SK" sz="2800" b="1"/>
              <a:t>2</a:t>
            </a:r>
            <a:r>
              <a:rPr lang="en-GB" altLang="sk-SK" sz="2800" b="1" baseline="30000"/>
              <a:t>nd</a:t>
            </a:r>
            <a:r>
              <a:rPr lang="en-GB" altLang="sk-SK" sz="2800" b="1"/>
              <a:t> wave of fundamental reforms - putting Slovakia ahead of other transition countries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endParaRPr lang="en-GB" altLang="sk-SK" sz="2800" b="1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sk-SK" altLang="sk-SK" sz="2800" b="1"/>
              <a:t>	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91"/>
            <a:ext cx="28575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476" y="18391"/>
            <a:ext cx="28575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30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fr-BE" altLang="sk-SK" b="1"/>
              <a:t>1998-2002</a:t>
            </a:r>
            <a:endParaRPr lang="en-GB" altLang="sk-SK" b="1"/>
          </a:p>
        </p:txBody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713787" cy="5229225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GB" altLang="sk-SK" sz="2400" b="1"/>
              <a:t>1st wave of fundamental reforms helping Slovakia to catch up with other transition countries: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sk-SK" altLang="sk-SK" sz="2400" b="1"/>
              <a:t>	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altLang="sk-SK" sz="2400" b="1"/>
              <a:t>Macroeconomic stabilisation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GB" altLang="sk-SK" sz="2400" b="1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altLang="sk-SK" sz="2400" b="1"/>
              <a:t>Privatisation of banking sector, energy sector, and other previously “strategic” industries and companies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GB" altLang="sk-SK" sz="2400" b="1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altLang="sk-SK" sz="2400" b="1"/>
              <a:t>Deregulation of sensitive prices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GB" altLang="sk-SK" sz="2400" b="1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altLang="sk-SK" sz="2400" b="1"/>
              <a:t>Integration into international organisations (OECD, EU).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91"/>
            <a:ext cx="28575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55" y="18391"/>
            <a:ext cx="28575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49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685800"/>
          </a:xfrm>
        </p:spPr>
        <p:txBody>
          <a:bodyPr/>
          <a:lstStyle/>
          <a:p>
            <a:pPr algn="ctr"/>
            <a:r>
              <a:rPr lang="fr-BE" altLang="sk-SK" sz="3600" b="1" dirty="0" smtClean="0"/>
              <a:t>2002-200</a:t>
            </a:r>
            <a:r>
              <a:rPr lang="sk-SK" altLang="sk-SK" sz="3600" b="1" dirty="0" smtClean="0"/>
              <a:t>6</a:t>
            </a:r>
            <a:endParaRPr lang="en-GB" altLang="sk-SK" sz="3600" b="1" dirty="0"/>
          </a:p>
        </p:txBody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713787" cy="5229225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GB" altLang="sk-SK" sz="2800" b="1" dirty="0"/>
              <a:t>2</a:t>
            </a:r>
            <a:r>
              <a:rPr lang="en-GB" altLang="sk-SK" sz="2800" b="1" baseline="30000" dirty="0"/>
              <a:t>nd</a:t>
            </a:r>
            <a:r>
              <a:rPr lang="en-GB" altLang="sk-SK" sz="2800" b="1" dirty="0"/>
              <a:t> wave of fundamental reforms putting Slovakia ahead of other transition countries: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sk-SK" altLang="sk-SK" sz="2800" b="1" dirty="0"/>
              <a:t>	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altLang="sk-SK" sz="2800" b="1" dirty="0" smtClean="0"/>
              <a:t>Business Environment Reform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altLang="sk-SK" sz="2800" b="1" dirty="0" smtClean="0"/>
              <a:t>Labour </a:t>
            </a:r>
            <a:r>
              <a:rPr lang="en-GB" altLang="sk-SK" sz="2800" b="1" dirty="0"/>
              <a:t>Market Reform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altLang="sk-SK" sz="3600" b="1" dirty="0"/>
              <a:t>Flat Tax Reform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altLang="sk-SK" sz="3600" b="1" dirty="0"/>
              <a:t>Pension Reform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sk-SK" altLang="sk-SK" sz="2800" b="1" dirty="0" smtClean="0"/>
              <a:t>Education </a:t>
            </a:r>
            <a:r>
              <a:rPr lang="en-GB" altLang="sk-SK" sz="2800" b="1" dirty="0" smtClean="0"/>
              <a:t>System </a:t>
            </a:r>
            <a:r>
              <a:rPr lang="en-GB" altLang="sk-SK" sz="2800" b="1" dirty="0"/>
              <a:t>Reform (1/2)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altLang="sk-SK" sz="2800" b="1" dirty="0"/>
              <a:t>Health Care </a:t>
            </a:r>
            <a:r>
              <a:rPr lang="en-GB" altLang="sk-SK" sz="2800" b="1" dirty="0" smtClean="0"/>
              <a:t>Reform</a:t>
            </a:r>
            <a:r>
              <a:rPr lang="sk-SK" altLang="sk-SK" sz="2800" b="1" dirty="0" smtClean="0"/>
              <a:t> (1/2)</a:t>
            </a:r>
            <a:endParaRPr lang="en-GB" altLang="sk-SK" sz="28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91"/>
            <a:ext cx="28575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575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3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sk-SK" altLang="sk-SK" sz="3600" b="1"/>
              <a:t>Old </a:t>
            </a:r>
            <a:r>
              <a:rPr lang="en-GB" altLang="sk-SK" sz="3600" b="1"/>
              <a:t>Tax </a:t>
            </a:r>
            <a:r>
              <a:rPr lang="sk-SK" altLang="sk-SK" sz="3600" b="1"/>
              <a:t>System</a:t>
            </a:r>
            <a:endParaRPr lang="en-GB" altLang="sk-SK" sz="3600" b="1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5334000"/>
          </a:xfrm>
        </p:spPr>
        <p:txBody>
          <a:bodyPr>
            <a:normAutofit/>
          </a:bodyPr>
          <a:lstStyle/>
          <a:p>
            <a:pPr marL="609600" indent="-609600">
              <a:buFontTx/>
              <a:buNone/>
            </a:pPr>
            <a:endParaRPr lang="sk-SK" altLang="sk-SK" b="1" dirty="0" smtClean="0"/>
          </a:p>
          <a:p>
            <a:pPr marL="609600" indent="-609600">
              <a:buFontTx/>
              <a:buNone/>
            </a:pPr>
            <a:r>
              <a:rPr lang="sk-SK" altLang="sk-SK" b="1" dirty="0" smtClean="0"/>
              <a:t>Dominated </a:t>
            </a:r>
            <a:r>
              <a:rPr lang="sk-SK" altLang="sk-SK" b="1" dirty="0"/>
              <a:t>by s</a:t>
            </a:r>
            <a:r>
              <a:rPr lang="en-GB" altLang="sk-SK" b="1" dirty="0" err="1"/>
              <a:t>pecial</a:t>
            </a:r>
            <a:r>
              <a:rPr lang="en-GB" altLang="sk-SK" b="1" dirty="0"/>
              <a:t> regimes and allowances:</a:t>
            </a:r>
            <a:endParaRPr lang="sk-SK" altLang="sk-SK" b="1" dirty="0"/>
          </a:p>
          <a:p>
            <a:pPr marL="609600" indent="-609600">
              <a:buFontTx/>
              <a:buNone/>
            </a:pPr>
            <a:endParaRPr lang="en-GB" altLang="sk-SK" b="1" dirty="0"/>
          </a:p>
          <a:p>
            <a:pPr marL="609600" indent="-609600"/>
            <a:r>
              <a:rPr lang="en-GB" altLang="sk-SK" b="1" dirty="0"/>
              <a:t>Tax </a:t>
            </a:r>
            <a:r>
              <a:rPr lang="sk-SK" altLang="sk-SK" b="1" dirty="0"/>
              <a:t>incentives</a:t>
            </a:r>
            <a:r>
              <a:rPr lang="en-GB" altLang="sk-SK" b="1" dirty="0"/>
              <a:t> for job creation, FDIs, deprived areas, etc.</a:t>
            </a:r>
          </a:p>
          <a:p>
            <a:pPr marL="609600" indent="-609600"/>
            <a:r>
              <a:rPr lang="en-GB" altLang="sk-SK" b="1" dirty="0"/>
              <a:t>Accelerated depreciation allowances for investment in certain assets</a:t>
            </a:r>
          </a:p>
          <a:p>
            <a:pPr marL="609600" indent="-609600"/>
            <a:r>
              <a:rPr lang="en-GB" altLang="sk-SK" b="1" dirty="0" smtClean="0"/>
              <a:t>Favourable </a:t>
            </a:r>
            <a:r>
              <a:rPr lang="en-GB" altLang="sk-SK" b="1" dirty="0"/>
              <a:t>treatment of house ownership</a:t>
            </a:r>
          </a:p>
          <a:p>
            <a:pPr marL="609600" indent="-609600"/>
            <a:r>
              <a:rPr lang="en-GB" altLang="sk-SK" b="1" dirty="0"/>
              <a:t>Tax regimes favouring SMEs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91"/>
            <a:ext cx="28575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575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05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sk-SK" altLang="sk-SK" dirty="0" err="1"/>
              <a:t>Tax</a:t>
            </a:r>
            <a:r>
              <a:rPr lang="sk-SK" altLang="sk-SK" dirty="0"/>
              <a:t> </a:t>
            </a:r>
            <a:r>
              <a:rPr lang="sk-SK" altLang="sk-SK" dirty="0" err="1" smtClean="0"/>
              <a:t>Reform</a:t>
            </a:r>
            <a:endParaRPr lang="sk-SK" altLang="sk-SK" dirty="0"/>
          </a:p>
        </p:txBody>
      </p:sp>
      <p:sp>
        <p:nvSpPr>
          <p:cNvPr id="250883" name="Text Box 3"/>
          <p:cNvSpPr txBox="1">
            <a:spLocks noChangeArrowheads="1"/>
          </p:cNvSpPr>
          <p:nvPr/>
        </p:nvSpPr>
        <p:spPr bwMode="auto">
          <a:xfrm>
            <a:off x="-42490" y="2643742"/>
            <a:ext cx="3886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altLang="sk-SK" b="1" dirty="0"/>
              <a:t>Old </a:t>
            </a:r>
            <a:r>
              <a:rPr lang="sk-SK" altLang="sk-SK" b="1" dirty="0" err="1"/>
              <a:t>Tax</a:t>
            </a:r>
            <a:r>
              <a:rPr lang="sk-SK" altLang="sk-SK" b="1" dirty="0"/>
              <a:t> </a:t>
            </a:r>
            <a:r>
              <a:rPr lang="sk-SK" altLang="sk-SK" b="1" dirty="0" err="1"/>
              <a:t>System</a:t>
            </a:r>
            <a:endParaRPr lang="sk-SK" altLang="sk-SK" b="1" dirty="0"/>
          </a:p>
        </p:txBody>
      </p:sp>
      <p:sp>
        <p:nvSpPr>
          <p:cNvPr id="250884" name="Text Box 4"/>
          <p:cNvSpPr txBox="1">
            <a:spLocks noChangeArrowheads="1"/>
          </p:cNvSpPr>
          <p:nvPr/>
        </p:nvSpPr>
        <p:spPr bwMode="auto">
          <a:xfrm>
            <a:off x="4860032" y="2937948"/>
            <a:ext cx="3886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altLang="sk-SK" b="1" dirty="0"/>
              <a:t>New Tax System</a:t>
            </a:r>
          </a:p>
        </p:txBody>
      </p:sp>
      <p:pic>
        <p:nvPicPr>
          <p:cNvPr id="250885" name="Picture 5" descr="svajciarsky syr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1321"/>
            <a:ext cx="25781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886" name="Picture 6" descr="svajciarsky syr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85664"/>
            <a:ext cx="2819400" cy="211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91"/>
            <a:ext cx="28575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-1318"/>
            <a:ext cx="28575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195736" y="1625895"/>
            <a:ext cx="4608512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AutoNum type="arabicPeriod"/>
            </a:pPr>
            <a:r>
              <a:rPr lang="sk-SK" altLang="sk-SK" b="1" dirty="0" err="1" smtClean="0"/>
              <a:t>Flat</a:t>
            </a:r>
            <a:r>
              <a:rPr lang="sk-SK" altLang="sk-SK" b="1" dirty="0" smtClean="0"/>
              <a:t> </a:t>
            </a:r>
            <a:r>
              <a:rPr lang="sk-SK" altLang="sk-SK" b="1" dirty="0" err="1" smtClean="0"/>
              <a:t>tax</a:t>
            </a:r>
            <a:r>
              <a:rPr lang="sk-SK" altLang="sk-SK" b="1" dirty="0" smtClean="0"/>
              <a:t> of 19 %</a:t>
            </a:r>
          </a:p>
          <a:p>
            <a:pPr marL="742950" indent="-742950" algn="l">
              <a:buAutoNum type="arabicPeriod"/>
            </a:pPr>
            <a:r>
              <a:rPr lang="sk-SK" altLang="sk-SK" b="1" dirty="0" err="1" smtClean="0"/>
              <a:t>Simplification</a:t>
            </a:r>
            <a:r>
              <a:rPr lang="sk-SK" altLang="sk-SK" b="1" dirty="0" smtClean="0"/>
              <a:t> of </a:t>
            </a:r>
            <a:r>
              <a:rPr lang="sk-SK" altLang="sk-SK" b="1" dirty="0" err="1" smtClean="0"/>
              <a:t>the</a:t>
            </a:r>
            <a:r>
              <a:rPr lang="sk-SK" altLang="sk-SK" b="1" dirty="0" smtClean="0"/>
              <a:t> </a:t>
            </a:r>
            <a:r>
              <a:rPr lang="sk-SK" altLang="sk-SK" b="1" dirty="0" err="1" smtClean="0"/>
              <a:t>tax</a:t>
            </a:r>
            <a:r>
              <a:rPr lang="sk-SK" altLang="sk-SK" b="1" dirty="0" smtClean="0"/>
              <a:t> </a:t>
            </a:r>
            <a:r>
              <a:rPr lang="sk-SK" altLang="sk-SK" b="1" dirty="0" err="1" smtClean="0"/>
              <a:t>system</a:t>
            </a:r>
            <a:endParaRPr lang="sk-SK" altLang="sk-SK" b="1" dirty="0"/>
          </a:p>
        </p:txBody>
      </p:sp>
    </p:spTree>
    <p:extLst>
      <p:ext uri="{BB962C8B-B14F-4D97-AF65-F5344CB8AC3E}">
        <p14:creationId xmlns:p14="http://schemas.microsoft.com/office/powerpoint/2010/main" val="221668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1050</Words>
  <Application>Microsoft Office PowerPoint</Application>
  <PresentationFormat>Prezentácia na obrazovke (4:3)</PresentationFormat>
  <Paragraphs>251</Paragraphs>
  <Slides>27</Slides>
  <Notes>1</Notes>
  <HiddenSlides>0</HiddenSlides>
  <MMClips>0</MMClips>
  <ScaleCrop>false</ScaleCrop>
  <HeadingPairs>
    <vt:vector size="8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36" baseType="lpstr">
      <vt:lpstr>Agfa Rotis Sans Serif</vt:lpstr>
      <vt:lpstr>Arial</vt:lpstr>
      <vt:lpstr>Calibri</vt:lpstr>
      <vt:lpstr>Tahoma</vt:lpstr>
      <vt:lpstr>Times New Roman</vt:lpstr>
      <vt:lpstr>Wingdings</vt:lpstr>
      <vt:lpstr>Wingdings 2</vt:lpstr>
      <vt:lpstr>Office Theme</vt:lpstr>
      <vt:lpstr>Imaging.Document</vt:lpstr>
      <vt:lpstr>Prezentácia programu PowerPoint</vt:lpstr>
      <vt:lpstr>SLOVAKIA-CROATIA</vt:lpstr>
      <vt:lpstr>1993</vt:lpstr>
      <vt:lpstr>SLOVAKIA 1993-2003-TODAY</vt:lpstr>
      <vt:lpstr>1998-2006</vt:lpstr>
      <vt:lpstr>1998-2002</vt:lpstr>
      <vt:lpstr>2002-2006</vt:lpstr>
      <vt:lpstr>Old Tax System</vt:lpstr>
      <vt:lpstr>Tax Reform</vt:lpstr>
      <vt:lpstr>TAX REFORM  January 1, 2004</vt:lpstr>
      <vt:lpstr>TAX RATES FACED BY INVESTORS</vt:lpstr>
      <vt:lpstr>Tax Reform</vt:lpstr>
      <vt:lpstr>Reform Follow-Up</vt:lpstr>
      <vt:lpstr>PENSION REFORM</vt:lpstr>
      <vt:lpstr>Pension Reform</vt:lpstr>
      <vt:lpstr>PENSION REFORM</vt:lpstr>
      <vt:lpstr>Reforms In Slovakia</vt:lpstr>
      <vt:lpstr>3 crucial conditions necessary for reforms</vt:lpstr>
      <vt:lpstr>LESSONS</vt:lpstr>
      <vt:lpstr>POLICY MAKING TODAY</vt:lpstr>
      <vt:lpstr>RESULTS OF Ignorance of Common Sense</vt:lpstr>
      <vt:lpstr>SLOVAKIA-CROATIA</vt:lpstr>
      <vt:lpstr>Prezentácia programu PowerPoint</vt:lpstr>
      <vt:lpstr>FUTURE</vt:lpstr>
      <vt:lpstr>Prezentácia programu PowerPoint</vt:lpstr>
      <vt:lpstr>SLOVAKIA-CROATIA</vt:lpstr>
      <vt:lpstr>Thank you for your attention!  zps@zps.sk  joravec64@gmail.com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Jan Oravec</cp:lastModifiedBy>
  <cp:revision>31</cp:revision>
  <dcterms:created xsi:type="dcterms:W3CDTF">2016-06-02T19:27:36Z</dcterms:created>
  <dcterms:modified xsi:type="dcterms:W3CDTF">2016-06-03T11:09:12Z</dcterms:modified>
</cp:coreProperties>
</file>